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708" r:id="rId2"/>
    <p:sldMasterId id="2147483721" r:id="rId3"/>
    <p:sldMasterId id="2147483770" r:id="rId4"/>
    <p:sldMasterId id="2147483782" r:id="rId5"/>
  </p:sldMasterIdLst>
  <p:notesMasterIdLst>
    <p:notesMasterId r:id="rId25"/>
  </p:notesMasterIdLst>
  <p:sldIdLst>
    <p:sldId id="298" r:id="rId6"/>
    <p:sldId id="289" r:id="rId7"/>
    <p:sldId id="337" r:id="rId8"/>
    <p:sldId id="376" r:id="rId9"/>
    <p:sldId id="264" r:id="rId10"/>
    <p:sldId id="367" r:id="rId11"/>
    <p:sldId id="377" r:id="rId12"/>
    <p:sldId id="391" r:id="rId13"/>
    <p:sldId id="388" r:id="rId14"/>
    <p:sldId id="389" r:id="rId15"/>
    <p:sldId id="390" r:id="rId16"/>
    <p:sldId id="328" r:id="rId17"/>
    <p:sldId id="386" r:id="rId18"/>
    <p:sldId id="301" r:id="rId19"/>
    <p:sldId id="318" r:id="rId20"/>
    <p:sldId id="375" r:id="rId21"/>
    <p:sldId id="392" r:id="rId22"/>
    <p:sldId id="393" r:id="rId23"/>
    <p:sldId id="340" r:id="rId2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DBE4"/>
    <a:srgbClr val="FED5CA"/>
    <a:srgbClr val="FF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4" autoAdjust="0"/>
    <p:restoredTop sz="85868" autoAdjust="0"/>
  </p:normalViewPr>
  <p:slideViewPr>
    <p:cSldViewPr snapToGrid="0">
      <p:cViewPr varScale="1">
        <p:scale>
          <a:sx n="99" d="100"/>
          <a:sy n="99" d="100"/>
        </p:scale>
        <p:origin x="-80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03DBB-D507-494C-9ED2-5993550CF65C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E68C1-43D1-4BF2-A3C5-A48A26D0E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473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B9CCC-14FA-41AA-A773-C998E8C2244D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1522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B9CCC-14FA-41AA-A773-C998E8C2244D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926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B9CCC-14FA-41AA-A773-C998E8C2244D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2154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1177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D63DD74-5BF5-4540-B6B8-0A4C70F4422B}" type="slidenum">
              <a:rPr lang="ru-RU" altLang="ru-RU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10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2061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CF875-6815-4D59-98CE-009FBD085C6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4169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504825" y="1289050"/>
            <a:ext cx="7666038" cy="43132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08139" y="5756891"/>
            <a:ext cx="6047854" cy="5900979"/>
          </a:xfrm>
        </p:spPr>
        <p:txBody>
          <a:bodyPr/>
          <a:lstStyle/>
          <a:p>
            <a:r>
              <a:rPr lang="ru-RU" dirty="0" smtClean="0"/>
              <a:t>К</a:t>
            </a:r>
            <a:r>
              <a:rPr lang="ru-RU" baseline="0" dirty="0" smtClean="0"/>
              <a:t> работе были приглашены более 200 вузов, из которых собирались оценочные материалы.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Эксперты РОН, которые являются признанными специалистами в своей области, сгруппировали общие индикаторы достижения компетенций.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Далее эксперты ФУМО дали свое положительное заключение.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И мы провели тестирование обучающихся по этим единым оценочным материалам.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B9CCC-14FA-41AA-A773-C998E8C2244D}" type="slidenum">
              <a:rPr lang="ru-RU">
                <a:solidFill>
                  <a:prstClr val="black"/>
                </a:solidFill>
              </a:rPr>
              <a:pPr/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032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504825" y="1289050"/>
            <a:ext cx="7666038" cy="43116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08139" y="5755970"/>
            <a:ext cx="6047854" cy="59000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B9CCC-14FA-41AA-A773-C998E8C2244D}" type="slidenum">
              <a:rPr lang="ru-RU">
                <a:solidFill>
                  <a:prstClr val="black"/>
                </a:solidFill>
              </a:rPr>
              <a:pPr/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400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4060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2431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347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/>
                </a:solidFill>
              </a:rPr>
              <a:pPr/>
              <a:t>18.12.2021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816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/>
                </a:solidFill>
              </a:rPr>
              <a:pPr/>
              <a:t>18.12.2021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739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/>
                </a:solidFill>
              </a:rPr>
              <a:pPr/>
              <a:t>18.12.2021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9553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/>
                </a:solidFill>
              </a:rPr>
              <a:pPr/>
              <a:t>18.12.2021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433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/>
                </a:solidFill>
              </a:rPr>
              <a:pPr/>
              <a:t>18.12.2021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114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/>
                </a:solidFill>
              </a:rPr>
              <a:pPr/>
              <a:t>18.12.2021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6398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/>
                </a:solidFill>
              </a:rPr>
              <a:pPr/>
              <a:t>18.12.2021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4900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/>
                </a:solidFill>
              </a:rPr>
              <a:pPr/>
              <a:t>18.12.2021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03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4668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/>
                </a:solidFill>
              </a:rPr>
              <a:pPr/>
              <a:t>18.12.2021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979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/>
                </a:solidFill>
              </a:rPr>
              <a:pPr/>
              <a:t>18.12.2021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6032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/>
                </a:solidFill>
              </a:rPr>
              <a:pPr/>
              <a:t>18.12.2021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0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24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4102445"/>
            <a:ext cx="12191999" cy="27555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83021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9766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2037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9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79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919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5" y="1681163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7812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183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20864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2196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9397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6"/>
            <a:ext cx="6172200" cy="4873625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79223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12471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26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5302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33F7-DC34-47CF-B066-FF57D76E91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9FB0-6C5C-4558-B755-33DC1956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5090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33F7-DC34-47CF-B066-FF57D76E91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9FB0-6C5C-4558-B755-33DC1956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66237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33F7-DC34-47CF-B066-FF57D76E91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9FB0-6C5C-4558-B755-33DC1956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8441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33F7-DC34-47CF-B066-FF57D76E91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9FB0-6C5C-4558-B755-33DC1956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2690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33F7-DC34-47CF-B066-FF57D76E91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9FB0-6C5C-4558-B755-33DC1956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500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8860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33F7-DC34-47CF-B066-FF57D76E91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9FB0-6C5C-4558-B755-33DC1956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78397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33F7-DC34-47CF-B066-FF57D76E91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9FB0-6C5C-4558-B755-33DC1956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3691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33F7-DC34-47CF-B066-FF57D76E91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9FB0-6C5C-4558-B755-33DC1956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8811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33F7-DC34-47CF-B066-FF57D76E91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9FB0-6C5C-4558-B755-33DC1956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62961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33F7-DC34-47CF-B066-FF57D76E91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9FB0-6C5C-4558-B755-33DC1956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60471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33F7-DC34-47CF-B066-FF57D76E91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9FB0-6C5C-4558-B755-33DC1956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7984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BD69-8EE7-4A55-B9D3-DE2251A278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B1B5-4F11-4E0C-88A5-2828DD0B3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93961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BD69-8EE7-4A55-B9D3-DE2251A278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B1B5-4F11-4E0C-88A5-2828DD0B3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3386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BD69-8EE7-4A55-B9D3-DE2251A278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B1B5-4F11-4E0C-88A5-2828DD0B3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6827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BD69-8EE7-4A55-B9D3-DE2251A278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B1B5-4F11-4E0C-88A5-2828DD0B3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256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8856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BD69-8EE7-4A55-B9D3-DE2251A278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B1B5-4F11-4E0C-88A5-2828DD0B3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1348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BD69-8EE7-4A55-B9D3-DE2251A278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B1B5-4F11-4E0C-88A5-2828DD0B3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4259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BD69-8EE7-4A55-B9D3-DE2251A278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B1B5-4F11-4E0C-88A5-2828DD0B3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7693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BD69-8EE7-4A55-B9D3-DE2251A278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B1B5-4F11-4E0C-88A5-2828DD0B3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39022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BD69-8EE7-4A55-B9D3-DE2251A278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B1B5-4F11-4E0C-88A5-2828DD0B3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6985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BD69-8EE7-4A55-B9D3-DE2251A278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B1B5-4F11-4E0C-88A5-2828DD0B3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82224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BD69-8EE7-4A55-B9D3-DE2251A278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6B1B5-4F11-4E0C-88A5-2828DD0B3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27929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123033900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52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163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43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849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218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653AD-4C87-4E68-8864-AB68876BF857}" type="datetimeFigureOut">
              <a:rPr lang="ru-RU" smtClean="0">
                <a:solidFill>
                  <a:prstClr val="black"/>
                </a:solidFill>
              </a:rPr>
              <a:pPr/>
              <a:t>18.12.2021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9A0BD-7A20-4D0D-9FE0-A391D768771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47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589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333F7-DC34-47CF-B066-FF57D76E91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B9FB0-6C5C-4558-B755-33DC1956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492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DBD69-8EE7-4A55-B9D3-DE2251A278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6B1B5-4F11-4E0C-88A5-2828DD0B3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640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2.pn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0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9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51.jpe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.jpeg"/><Relationship Id="rId7" Type="http://schemas.openxmlformats.org/officeDocument/2006/relationships/image" Target="../media/image5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jpeg"/><Relationship Id="rId4" Type="http://schemas.openxmlformats.org/officeDocument/2006/relationships/image" Target="../media/image22.png"/><Relationship Id="rId9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.jpeg"/><Relationship Id="rId7" Type="http://schemas.openxmlformats.org/officeDocument/2006/relationships/image" Target="../media/image5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4.png"/><Relationship Id="rId5" Type="http://schemas.openxmlformats.org/officeDocument/2006/relationships/image" Target="../media/image22.png"/><Relationship Id="rId4" Type="http://schemas.openxmlformats.org/officeDocument/2006/relationships/image" Target="../media/image5.jpeg"/><Relationship Id="rId9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4.png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66.jpeg"/><Relationship Id="rId5" Type="http://schemas.openxmlformats.org/officeDocument/2006/relationships/image" Target="../media/image65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6" Type="http://schemas.openxmlformats.org/officeDocument/2006/relationships/hyperlink" Target="mailto:info@msk.nica.ru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tif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publication.pravo.gov.ru/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6.jpeg"/><Relationship Id="rId5" Type="http://schemas.openxmlformats.org/officeDocument/2006/relationships/image" Target="../media/image3.png"/><Relationship Id="rId10" Type="http://schemas.openxmlformats.org/officeDocument/2006/relationships/image" Target="../media/image15.jpeg"/><Relationship Id="rId4" Type="http://schemas.openxmlformats.org/officeDocument/2006/relationships/image" Target="../media/image2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iff"/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1.pn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4.jpeg"/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12" Type="http://schemas.openxmlformats.org/officeDocument/2006/relationships/image" Target="../media/image3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1" Type="http://schemas.openxmlformats.org/officeDocument/2006/relationships/image" Target="../media/image32.jpeg"/><Relationship Id="rId5" Type="http://schemas.microsoft.com/office/2007/relationships/hdphoto" Target="../media/hdphoto2.wdp"/><Relationship Id="rId15" Type="http://schemas.openxmlformats.org/officeDocument/2006/relationships/image" Target="../media/image36.jpeg"/><Relationship Id="rId10" Type="http://schemas.openxmlformats.org/officeDocument/2006/relationships/image" Target="../media/image31.png"/><Relationship Id="rId4" Type="http://schemas.openxmlformats.org/officeDocument/2006/relationships/image" Target="../media/image21.pn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jpeg"/><Relationship Id="rId7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22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000"/>
          <a:stretch/>
        </p:blipFill>
        <p:spPr>
          <a:xfrm>
            <a:off x="0" y="4"/>
            <a:ext cx="12192000" cy="1693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502"/>
          <a:stretch/>
        </p:blipFill>
        <p:spPr>
          <a:xfrm>
            <a:off x="-1" y="6671733"/>
            <a:ext cx="12192001" cy="1862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00092" y="5358316"/>
            <a:ext cx="3422210" cy="9541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Емельянов Алексей Сергеевич,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Заместитель директора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ФГБУ «Росаккредагентство», </a:t>
            </a:r>
          </a:p>
          <a:p>
            <a:pPr>
              <a:defRPr/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кандидат 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юридических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наук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08930" y="6417817"/>
            <a:ext cx="897413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spc="98" dirty="0">
                <a:solidFill>
                  <a:prstClr val="black"/>
                </a:solidFill>
              </a:rPr>
              <a:t>Федеральное государственное бюджетное учреждение «Национальное аккредитационное агентство в сфере образования»</a:t>
            </a:r>
          </a:p>
        </p:txBody>
      </p:sp>
      <p:sp>
        <p:nvSpPr>
          <p:cNvPr id="9" name="Подзаголовок 1"/>
          <p:cNvSpPr txBox="1">
            <a:spLocks/>
          </p:cNvSpPr>
          <p:nvPr/>
        </p:nvSpPr>
        <p:spPr>
          <a:xfrm>
            <a:off x="1122258" y="3493484"/>
            <a:ext cx="10168634" cy="2128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Аккредитация в системе образования:</a:t>
            </a:r>
          </a:p>
          <a:p>
            <a:pPr>
              <a:spcBef>
                <a:spcPts val="0"/>
              </a:spcBef>
            </a:pPr>
            <a:r>
              <a:rPr lang="ru-RU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новая модель</a:t>
            </a:r>
            <a:endParaRPr lang="ru-RU" sz="4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385" y="235131"/>
            <a:ext cx="1641915" cy="163808"/>
          </a:xfrm>
          <a:prstGeom prst="rect">
            <a:avLst/>
          </a:prstGeom>
        </p:spPr>
      </p:pic>
      <p:pic>
        <p:nvPicPr>
          <p:cNvPr id="2" name="Picture 2" descr="Студент учится на столе | Бесплатно вектор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8204" y="363310"/>
            <a:ext cx="4939520" cy="317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167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Выпускники университета, выпускники, держащие шляпы, врученные небу. |  Премиум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9738" y="3201456"/>
            <a:ext cx="3888800" cy="345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74361" y="1259173"/>
            <a:ext cx="10719893" cy="351904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450215" algn="just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Профессионально-общественная аккредитация </a:t>
            </a:r>
            <a:r>
              <a:rPr lang="ru-RU" sz="2000" i="1" dirty="0">
                <a:solidFill>
                  <a:srgbClr val="002060"/>
                </a:solidFill>
              </a:rPr>
              <a:t>основных профессиональных образовательных программ, основных программ профессионального обучения и (или) дополнительных профессиональных программ представляет собой признание качества и уровня подготовки выпускников, освоивших такие образовательные программы в конкретной организации, осуществляющей образовательную деятельность, </a:t>
            </a:r>
            <a:r>
              <a:rPr lang="ru-RU" sz="2800" dirty="0">
                <a:solidFill>
                  <a:srgbClr val="C00000"/>
                </a:solidFill>
              </a:rPr>
              <a:t>отвечающими требованиям профессиональных стандартов, требованиям рынка труда к специалистам, рабочим и служащим соответствующего профиля.</a:t>
            </a:r>
          </a:p>
        </p:txBody>
      </p:sp>
      <p:sp>
        <p:nvSpPr>
          <p:cNvPr id="2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4257338" y="5959475"/>
            <a:ext cx="1749425" cy="365125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2683C6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2683C6"/>
              </a:solidFill>
              <a:latin typeface="Calibri"/>
            </a:endParaRPr>
          </a:p>
        </p:txBody>
      </p:sp>
      <p:pic>
        <p:nvPicPr>
          <p:cNvPr id="1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000"/>
          <a:stretch>
            <a:fillRect/>
          </a:stretch>
        </p:blipFill>
        <p:spPr bwMode="auto">
          <a:xfrm>
            <a:off x="0" y="0"/>
            <a:ext cx="12192000" cy="20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501"/>
          <a:stretch>
            <a:fillRect/>
          </a:stretch>
        </p:blipFill>
        <p:spPr bwMode="auto">
          <a:xfrm>
            <a:off x="801" y="6660219"/>
            <a:ext cx="12192000" cy="20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408" y="292187"/>
            <a:ext cx="1879997" cy="18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408" y="684628"/>
            <a:ext cx="1042523" cy="1133335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297631" y="1091416"/>
            <a:ext cx="8066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i="1" dirty="0">
                <a:solidFill>
                  <a:srgbClr val="5B9BD5">
                    <a:lumMod val="50000"/>
                  </a:srgbClr>
                </a:solidFill>
              </a:rPr>
              <a:t>ст. </a:t>
            </a:r>
            <a:r>
              <a:rPr lang="ru-RU" sz="1400" i="1" dirty="0" smtClean="0">
                <a:solidFill>
                  <a:srgbClr val="5B9BD5">
                    <a:lumMod val="50000"/>
                  </a:srgbClr>
                </a:solidFill>
              </a:rPr>
              <a:t>96.4</a:t>
            </a:r>
            <a:endParaRPr lang="ru-RU" sz="1400" i="1" dirty="0">
              <a:solidFill>
                <a:srgbClr val="5B9BD5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568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dmtyumen.ru/images/upload/img/2012-1/minsotczashchity%281%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448"/>
          <a:stretch/>
        </p:blipFill>
        <p:spPr bwMode="auto">
          <a:xfrm>
            <a:off x="8605375" y="148444"/>
            <a:ext cx="2634125" cy="205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Профессиональные стандарты</a:t>
            </a:r>
            <a:br>
              <a:rPr lang="ru-RU" sz="28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endParaRPr lang="ru-RU" sz="28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165" y="1734957"/>
            <a:ext cx="10610335" cy="46826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502"/>
          <a:stretch/>
        </p:blipFill>
        <p:spPr>
          <a:xfrm>
            <a:off x="0" y="6724874"/>
            <a:ext cx="12192000" cy="1822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000"/>
          <a:stretch/>
        </p:blipFill>
        <p:spPr>
          <a:xfrm>
            <a:off x="0" y="1"/>
            <a:ext cx="12192000" cy="104174"/>
          </a:xfrm>
          <a:prstGeom prst="rect">
            <a:avLst/>
          </a:prstGeom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921" y="214620"/>
            <a:ext cx="18192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32096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05132" y="500677"/>
            <a:ext cx="10983153" cy="2433023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i="1" dirty="0">
                <a:solidFill>
                  <a:srgbClr val="002060"/>
                </a:solidFill>
                <a:latin typeface="PT Sans"/>
              </a:rPr>
              <a:t>Формирование и ведение перечня организаций, проводящих профессионально-общественную аккредитацию основных профессиональных образовательных программ, основных программ профессионального обучения и (или) дополнительных профессиональных программ, осуществляются уполномоченным </a:t>
            </a:r>
            <a:r>
              <a:rPr lang="ru-RU" altLang="ru-RU" sz="2000" dirty="0">
                <a:solidFill>
                  <a:srgbClr val="C00000"/>
                </a:solidFill>
                <a:latin typeface="PT Sans"/>
              </a:rPr>
              <a:t>федеральным органом исполнительной власти в порядке, установленном Правительством Российской </a:t>
            </a:r>
            <a:r>
              <a:rPr lang="ru-RU" altLang="ru-RU" sz="2000" dirty="0" smtClean="0">
                <a:solidFill>
                  <a:srgbClr val="C00000"/>
                </a:solidFill>
                <a:latin typeface="PT Sans"/>
              </a:rPr>
              <a:t>Федерации</a:t>
            </a:r>
            <a:r>
              <a:rPr lang="ru-RU" altLang="ru-RU" sz="2000" dirty="0">
                <a:solidFill>
                  <a:srgbClr val="C00000"/>
                </a:solidFill>
                <a:latin typeface="PT Sans"/>
              </a:rPr>
              <a:t>.</a:t>
            </a:r>
          </a:p>
        </p:txBody>
      </p:sp>
      <p:pic>
        <p:nvPicPr>
          <p:cNvPr id="12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000"/>
          <a:stretch>
            <a:fillRect/>
          </a:stretch>
        </p:blipFill>
        <p:spPr bwMode="auto">
          <a:xfrm>
            <a:off x="0" y="600"/>
            <a:ext cx="12192000" cy="15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501"/>
          <a:stretch>
            <a:fillRect/>
          </a:stretch>
        </p:blipFill>
        <p:spPr bwMode="auto">
          <a:xfrm>
            <a:off x="0" y="6714031"/>
            <a:ext cx="12192000" cy="15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208" y="226049"/>
            <a:ext cx="1879997" cy="18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289" y="457415"/>
            <a:ext cx="1074843" cy="120713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9556" y="931012"/>
            <a:ext cx="1099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>
                <a:solidFill>
                  <a:srgbClr val="5B9BD5">
                    <a:lumMod val="50000"/>
                  </a:srgbClr>
                </a:solidFill>
              </a:rPr>
              <a:t>ст. </a:t>
            </a:r>
            <a:r>
              <a:rPr lang="ru-RU" i="1" dirty="0" smtClean="0">
                <a:solidFill>
                  <a:srgbClr val="5B9BD5">
                    <a:lumMod val="50000"/>
                  </a:srgbClr>
                </a:solidFill>
              </a:rPr>
              <a:t>96.10</a:t>
            </a:r>
            <a:endParaRPr lang="ru-RU" i="1" dirty="0">
              <a:solidFill>
                <a:srgbClr val="5B9BD5">
                  <a:lumMod val="50000"/>
                </a:srgb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610" y="3199490"/>
            <a:ext cx="6381693" cy="239481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561"/>
          <a:stretch/>
        </p:blipFill>
        <p:spPr>
          <a:xfrm>
            <a:off x="5334000" y="4823865"/>
            <a:ext cx="6588210" cy="179881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255218" y="2792540"/>
            <a:ext cx="4666992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Перечень организаций, уполномоченных проводить профессионально-общественную аккредитацию, размещен на сайтах: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Министерство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науки и высшего образования Российской Федерации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(https://minobrnauki.gov.ru/ru/documents)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Министерство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Просвещения Российской Федерации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(https://docs.edu.gov.ru/document)</a:t>
            </a:r>
          </a:p>
        </p:txBody>
      </p:sp>
    </p:spTree>
    <p:extLst>
      <p:ext uri="{BB962C8B-B14F-4D97-AF65-F5344CB8AC3E}">
        <p14:creationId xmlns:p14="http://schemas.microsoft.com/office/powerpoint/2010/main" xmlns="" val="165067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38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000"/>
          <a:stretch>
            <a:fillRect/>
          </a:stretch>
        </p:blipFill>
        <p:spPr bwMode="auto">
          <a:xfrm>
            <a:off x="0" y="600"/>
            <a:ext cx="12192000" cy="15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501"/>
          <a:stretch>
            <a:fillRect/>
          </a:stretch>
        </p:blipFill>
        <p:spPr bwMode="auto">
          <a:xfrm>
            <a:off x="0" y="6714031"/>
            <a:ext cx="12192000" cy="15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208" y="226049"/>
            <a:ext cx="1879997" cy="18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126" y="573484"/>
            <a:ext cx="1249362" cy="140313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67126" y="1083215"/>
            <a:ext cx="982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>
                <a:solidFill>
                  <a:srgbClr val="5B9BD5">
                    <a:lumMod val="50000"/>
                  </a:srgbClr>
                </a:solidFill>
              </a:rPr>
              <a:t>ст. </a:t>
            </a:r>
            <a:r>
              <a:rPr lang="ru-RU" i="1" dirty="0" smtClean="0">
                <a:solidFill>
                  <a:srgbClr val="5B9BD5">
                    <a:lumMod val="50000"/>
                  </a:srgbClr>
                </a:solidFill>
              </a:rPr>
              <a:t>96.6</a:t>
            </a:r>
            <a:endParaRPr lang="ru-RU" i="1" dirty="0">
              <a:solidFill>
                <a:srgbClr val="5B9BD5">
                  <a:lumMod val="50000"/>
                </a:srgbClr>
              </a:solidFill>
            </a:endParaRPr>
          </a:p>
        </p:txBody>
      </p:sp>
      <p:pic>
        <p:nvPicPr>
          <p:cNvPr id="7170" name="Picture 2" descr="Premium Vector | Student graduate vector illustration, cartoon happy flat  graduated people in academic gown robe, graduation cap holding diploma  isolated on whit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65" r="2464" b="7640"/>
          <a:stretch/>
        </p:blipFill>
        <p:spPr bwMode="auto">
          <a:xfrm>
            <a:off x="8265181" y="4122502"/>
            <a:ext cx="3819231" cy="259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713983" y="573484"/>
            <a:ext cx="10197930" cy="432355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C00000"/>
                </a:solidFill>
                <a:latin typeface="PT Sans"/>
              </a:rPr>
              <a:t>Порядок проведения профессионально-общественной аккредитации </a:t>
            </a:r>
            <a:r>
              <a:rPr lang="ru-RU" altLang="ru-RU" sz="1600" i="1" dirty="0">
                <a:solidFill>
                  <a:srgbClr val="000000"/>
                </a:solidFill>
                <a:latin typeface="PT Sans"/>
              </a:rPr>
              <a:t>основных профессиональных образовательных программ, основных программ профессионального обучения и (или) дополнительных профессиональных программ, в том числе формы и методы оценки этих образовательных программ при ее проведении, правила обращения организаций, осуществляющих образовательную деятельность, в организацию, проводящую указанную аккредитацию, с целью ее получить, срок, на который аккредитуются такие образовательные программы, основания лишения организаций, осуществляющих образовательную деятельность, профессионально-общественной аккредитации образовательных программ, а также права, предоставляемые реализующей аккредитованные образовательные программы организации, осуществляющей образовательную деятельность, и (или) выпускникам, освоившим такие образовательные программы, </a:t>
            </a:r>
            <a:r>
              <a:rPr lang="ru-RU" altLang="ru-RU" sz="2000" dirty="0">
                <a:solidFill>
                  <a:srgbClr val="C00000"/>
                </a:solidFill>
                <a:latin typeface="PT Sans"/>
              </a:rPr>
              <a:t>устанавливаются организацией, которая проводит указанную аккредитацию.</a:t>
            </a:r>
            <a:endParaRPr lang="ru-RU" altLang="ru-RU" sz="1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236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51718" y="411470"/>
            <a:ext cx="7766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Профессионально-общественная </a:t>
            </a:r>
            <a:r>
              <a:rPr lang="ru-RU" sz="2800" b="1" dirty="0">
                <a:solidFill>
                  <a:srgbClr val="C00000"/>
                </a:solidFill>
              </a:rPr>
              <a:t>аккредитация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502"/>
          <a:stretch/>
        </p:blipFill>
        <p:spPr>
          <a:xfrm>
            <a:off x="0" y="6724874"/>
            <a:ext cx="12192000" cy="1822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000"/>
          <a:stretch/>
        </p:blipFill>
        <p:spPr>
          <a:xfrm>
            <a:off x="0" y="1"/>
            <a:ext cx="12192000" cy="104174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921" y="214620"/>
            <a:ext cx="18192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pbs.twimg.com/media/DuDJPkpW4AAHNry.png:lar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921" y="993269"/>
            <a:ext cx="5362117" cy="122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334897" y="1125778"/>
            <a:ext cx="4909751" cy="831342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Создан в соответствии </a:t>
            </a:r>
          </a:p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 Указом Президента РФ </a:t>
            </a:r>
          </a:p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 16.04.2014 г № 249.</a:t>
            </a:r>
            <a:endParaRPr lang="ru-RU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8" descr="https://xn--80aff1fya.xn--p1ai/News/oge200soch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77967" y="855101"/>
            <a:ext cx="1236940" cy="123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685859" y="993269"/>
            <a:ext cx="1013799" cy="101379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84922" y="2274557"/>
            <a:ext cx="5861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b="1" dirty="0">
                <a:solidFill>
                  <a:srgbClr val="002060"/>
                </a:solidFill>
              </a:rPr>
              <a:t>Национальный совет </a:t>
            </a:r>
            <a:r>
              <a:rPr lang="ru-RU" sz="2000" b="1" u="sng" dirty="0">
                <a:solidFill>
                  <a:srgbClr val="002060"/>
                </a:solidFill>
              </a:rPr>
              <a:t>координирует</a:t>
            </a:r>
            <a:r>
              <a:rPr lang="ru-RU" sz="2000" b="1" dirty="0">
                <a:solidFill>
                  <a:srgbClr val="002060"/>
                </a:solidFill>
              </a:rPr>
              <a:t> работу, направленную </a:t>
            </a:r>
            <a:r>
              <a:rPr lang="ru-RU" sz="2000" b="1" u="sng" dirty="0">
                <a:solidFill>
                  <a:srgbClr val="002060"/>
                </a:solidFill>
              </a:rPr>
              <a:t>на повышение качества </a:t>
            </a:r>
            <a:r>
              <a:rPr lang="ru-RU" sz="2000" b="1" dirty="0">
                <a:solidFill>
                  <a:srgbClr val="002060"/>
                </a:solidFill>
              </a:rPr>
              <a:t>профессионального образования: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81449" y="3390820"/>
            <a:ext cx="51651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приведению федеральных государственных стандартов профессионального образования в соответствие с профессиональными стандартами;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по профессионально-общественной аккредитации образовательных программ профессионального образования</a:t>
            </a:r>
            <a:r>
              <a:rPr lang="ru-RU" dirty="0" smtClean="0"/>
              <a:t>;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по формированию системы независимой оценки профессиональной квалификации.</a:t>
            </a:r>
          </a:p>
        </p:txBody>
      </p:sp>
      <p:pic>
        <p:nvPicPr>
          <p:cNvPr id="2056" name="Picture 8" descr="http://www.nskng.ru/system/ckeditor_assets/pictures/114562/content_vepk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996" y="3587849"/>
            <a:ext cx="516550" cy="51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://www.nskng.ru/system/ckeditor_assets/pictures/114562/content_vepk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996" y="4639467"/>
            <a:ext cx="516550" cy="51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www.nskng.ru/system/ckeditor_assets/pictures/114562/content_vepk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996" y="5552271"/>
            <a:ext cx="516550" cy="51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0737" y="3933500"/>
            <a:ext cx="5299744" cy="25705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8" name="Picture 10" descr="Состоялось очередное заседание Национального совета при Президенте Российской Федерации по профессиональным квалификациям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4897" y="2007068"/>
            <a:ext cx="3651165" cy="243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503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bs.twimg.com/media/DuDJPkpW4AAHNry.pn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921" y="590830"/>
            <a:ext cx="5362117" cy="122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502"/>
          <a:stretch/>
        </p:blipFill>
        <p:spPr>
          <a:xfrm>
            <a:off x="0" y="6724874"/>
            <a:ext cx="12192000" cy="1822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000"/>
          <a:stretch/>
        </p:blipFill>
        <p:spPr>
          <a:xfrm>
            <a:off x="0" y="1"/>
            <a:ext cx="12192000" cy="104174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921" y="214620"/>
            <a:ext cx="18192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809427" y="695284"/>
            <a:ext cx="1013799" cy="10137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921" y="2109689"/>
            <a:ext cx="6207641" cy="4214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7085615" y="2209972"/>
            <a:ext cx="4909751" cy="3204519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«Общие требования к проведению профессионально-общественной аккредитации основных профессиональных образовательных программ, основных программ профессионального обучения, дополнительных профессиональных программ»</a:t>
            </a:r>
          </a:p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Утверждены 03.07.2017 г. Председателем Национального совета А.Н. Шохиным</a:t>
            </a:r>
            <a:endParaRPr lang="ru-RU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8" descr="https://xn--80aff1fya.xn--p1ai/News/oge200soch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7145" y="1709083"/>
            <a:ext cx="1236940" cy="123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СОВЕТ HR |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4045" y="660409"/>
            <a:ext cx="5201988" cy="106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898639" y="1229892"/>
            <a:ext cx="3352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29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стались вопросы — Картинки для презентаций | Всё о Prezi-презентация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6322" y="4238606"/>
            <a:ext cx="4432985" cy="244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000"/>
          <a:stretch>
            <a:fillRect/>
          </a:stretch>
        </p:blipFill>
        <p:spPr bwMode="auto">
          <a:xfrm>
            <a:off x="0" y="0"/>
            <a:ext cx="12192000" cy="15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501"/>
          <a:stretch>
            <a:fillRect/>
          </a:stretch>
        </p:blipFill>
        <p:spPr bwMode="auto">
          <a:xfrm>
            <a:off x="0" y="6682982"/>
            <a:ext cx="12192000" cy="17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330" y="210777"/>
            <a:ext cx="2257168" cy="22519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41360" y="3096901"/>
            <a:ext cx="2949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ФЗ от 11.06.2021 №170 –ФЗ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8706" y="3410326"/>
            <a:ext cx="6697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Цель </a:t>
            </a:r>
            <a:r>
              <a:rPr lang="ru-RU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государственной аккредитации– </a:t>
            </a:r>
            <a:r>
              <a:rPr lang="ru-RU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подтверждение </a:t>
            </a:r>
            <a:r>
              <a:rPr lang="ru-RU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соответствия образовательной </a:t>
            </a:r>
            <a:r>
              <a:rPr lang="ru-RU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деятельности по </a:t>
            </a:r>
            <a:r>
              <a:rPr lang="ru-RU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ООП </a:t>
            </a:r>
            <a:r>
              <a:rPr lang="ru-RU" b="1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установленным аккредитационным показателям.</a:t>
            </a:r>
            <a:endParaRPr lang="ru-RU" b="1" i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42992" y="4090738"/>
            <a:ext cx="36323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Сведения об имеющейся общественной или профессионально-общественной аккредитации представляются в </a:t>
            </a:r>
            <a:r>
              <a:rPr lang="ru-RU" b="1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аккредитационный</a:t>
            </a:r>
            <a:r>
              <a:rPr lang="ru-RU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орган и </a:t>
            </a:r>
            <a:r>
              <a:rPr lang="ru-RU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рассматриваются</a:t>
            </a:r>
            <a:r>
              <a:rPr lang="ru-RU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 при проведении государственной аккредитации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6065" y="4531989"/>
            <a:ext cx="55899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Положением о государственной аккредитации образовательной деятельности в том числе устанавливается:</a:t>
            </a:r>
          </a:p>
          <a:p>
            <a:r>
              <a:rPr lang="ru-RU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… </a:t>
            </a:r>
            <a:endParaRPr lang="en-US" i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7) </a:t>
            </a:r>
            <a:r>
              <a:rPr lang="ru-RU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порядок учета </a:t>
            </a:r>
            <a:r>
              <a:rPr lang="ru-RU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сведений о ….профессионально-общественной аккредатиции….</a:t>
            </a:r>
            <a:endParaRPr lang="ru-RU" i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01123" y="2057384"/>
            <a:ext cx="26440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ФЗ от </a:t>
            </a:r>
            <a:r>
              <a:rPr lang="ru-RU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29.12.2012 №273 </a:t>
            </a:r>
            <a:r>
              <a:rPr lang="ru-RU" sz="1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–ФЗ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901123" y="2325326"/>
            <a:ext cx="51512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Цель - признание качества и уровня подготовки выпускников отвечающими требованиям профессиональных стандартов (при наличии), требованиям рынка труда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9897" y="2353908"/>
            <a:ext cx="67281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Цель – подтверждение соответствия образовательной деятельности по ООП </a:t>
            </a:r>
            <a:r>
              <a:rPr lang="ru-RU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требованиям ФГОС </a:t>
            </a:r>
            <a:r>
              <a:rPr lang="ru-RU" b="1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ВО</a:t>
            </a:r>
          </a:p>
          <a:p>
            <a:endParaRPr lang="ru-RU" sz="1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44466" y="1132537"/>
            <a:ext cx="5893079" cy="8162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Государственная 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аккредитация </a:t>
            </a:r>
            <a:endParaRPr lang="ru-RU" sz="2000" b="1" dirty="0">
              <a:solidFill>
                <a:srgbClr val="002060"/>
              </a:solidFill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817410" y="1140280"/>
            <a:ext cx="4234993" cy="835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Профессионально-общественная  аккредитация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6488" y="1099695"/>
            <a:ext cx="960060" cy="96006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7006488" y="1405851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i="1" dirty="0">
                <a:solidFill>
                  <a:srgbClr val="5B9BD5">
                    <a:lumMod val="50000"/>
                  </a:srgbClr>
                </a:solidFill>
              </a:rPr>
              <a:t>ст. 96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897" y="1090428"/>
            <a:ext cx="960060" cy="96006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15330" y="1411808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i="1" dirty="0">
                <a:solidFill>
                  <a:srgbClr val="5B9BD5">
                    <a:lumMod val="50000"/>
                  </a:srgbClr>
                </a:solidFill>
              </a:rPr>
              <a:t>ст. </a:t>
            </a:r>
            <a:r>
              <a:rPr lang="ru-RU" sz="2000" b="1" i="1" dirty="0" smtClean="0">
                <a:solidFill>
                  <a:srgbClr val="5B9BD5">
                    <a:lumMod val="50000"/>
                  </a:srgbClr>
                </a:solidFill>
              </a:rPr>
              <a:t>92</a:t>
            </a:r>
            <a:endParaRPr lang="ru-RU" sz="2000" b="1" i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5330" y="2092597"/>
            <a:ext cx="26440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ФЗ от </a:t>
            </a:r>
            <a:r>
              <a:rPr lang="ru-RU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29.12.2012 №273 </a:t>
            </a:r>
            <a:r>
              <a:rPr lang="ru-RU" sz="1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–ФЗ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32557" y="22008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N 273-ФЗ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«Об образовании в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xmlns="" val="3549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000"/>
          <a:stretch>
            <a:fillRect/>
          </a:stretch>
        </p:blipFill>
        <p:spPr bwMode="auto">
          <a:xfrm>
            <a:off x="0" y="0"/>
            <a:ext cx="12192000" cy="18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671" y="224198"/>
            <a:ext cx="2210315" cy="23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000"/>
          <a:stretch>
            <a:fillRect/>
          </a:stretch>
        </p:blipFill>
        <p:spPr bwMode="auto">
          <a:xfrm>
            <a:off x="0" y="1"/>
            <a:ext cx="1219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000"/>
          <a:stretch>
            <a:fillRect/>
          </a:stretch>
        </p:blipFill>
        <p:spPr bwMode="auto">
          <a:xfrm>
            <a:off x="0" y="6680200"/>
            <a:ext cx="1219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Прямоугольник 12">
            <a:extLst>
              <a:ext uri="{FF2B5EF4-FFF2-40B4-BE49-F238E27FC236}">
                <a16:creationId xmlns="" xmlns:a16="http://schemas.microsoft.com/office/drawing/2014/main" id="{F1BBA98E-29C9-4F3D-AB97-C484BD6F5D64}"/>
              </a:ext>
            </a:extLst>
          </p:cNvPr>
          <p:cNvSpPr/>
          <p:nvPr/>
        </p:nvSpPr>
        <p:spPr>
          <a:xfrm>
            <a:off x="992485" y="502825"/>
            <a:ext cx="10207029" cy="954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9" tIns="45715" rIns="91429" bIns="45715" rtlCol="0" anchor="t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Нормативно-правовые акты, </a:t>
            </a:r>
            <a:endParaRPr lang="ru-RU" sz="2800" b="1" dirty="0" smtClean="0">
              <a:solidFill>
                <a:srgbClr val="002060"/>
              </a:solidFill>
              <a:latin typeface="Calibri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утверждающие 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аккредитационные показатели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B74EB028-C18A-4068-B070-711745FDD2A1}"/>
              </a:ext>
            </a:extLst>
          </p:cNvPr>
          <p:cNvSpPr/>
          <p:nvPr/>
        </p:nvSpPr>
        <p:spPr>
          <a:xfrm>
            <a:off x="992484" y="1743913"/>
            <a:ext cx="10207029" cy="4062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pPr marL="342900" indent="-342900" algn="just">
              <a:buAutoNum type="arabicParenR"/>
            </a:pPr>
            <a:r>
              <a:rPr lang="ru-RU" sz="2000" b="1" dirty="0" smtClean="0">
                <a:solidFill>
                  <a:srgbClr val="002060"/>
                </a:solidFill>
              </a:rPr>
              <a:t>Приказ Министерства науки и высшего образования от 25.11.2021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№ 1094 «Об утверждении аккредитационных показателей по образовательным программам высшего образования»;</a:t>
            </a:r>
          </a:p>
          <a:p>
            <a:pPr marL="342900" indent="-342900" algn="just">
              <a:buAutoNum type="arabicParenR"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342900" indent="-342900" algn="just">
              <a:buAutoNum type="arabicParenR"/>
            </a:pPr>
            <a:r>
              <a:rPr lang="ru-RU" sz="2000" b="1" dirty="0" smtClean="0">
                <a:solidFill>
                  <a:srgbClr val="002060"/>
                </a:solidFill>
              </a:rPr>
              <a:t>Приказ Министерства просвещения Российской Федерации от 29.11.2021 № 869 </a:t>
            </a:r>
            <a:r>
              <a:rPr lang="en-US" sz="2000" b="1" dirty="0" smtClean="0">
                <a:solidFill>
                  <a:srgbClr val="002060"/>
                </a:solidFill>
              </a:rPr>
              <a:t/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«</a:t>
            </a:r>
            <a:r>
              <a:rPr lang="ru-RU" sz="2000" b="1" dirty="0">
                <a:solidFill>
                  <a:srgbClr val="002060"/>
                </a:solidFill>
              </a:rPr>
              <a:t>Об утверждении аккредитационных показателей по образовательным программам </a:t>
            </a:r>
            <a:r>
              <a:rPr lang="ru-RU" sz="2000" b="1" dirty="0" smtClean="0">
                <a:solidFill>
                  <a:srgbClr val="002060"/>
                </a:solidFill>
              </a:rPr>
              <a:t>среднего профессионального </a:t>
            </a:r>
            <a:r>
              <a:rPr lang="ru-RU" sz="2000" b="1" dirty="0">
                <a:solidFill>
                  <a:srgbClr val="002060"/>
                </a:solidFill>
              </a:rPr>
              <a:t>образования</a:t>
            </a:r>
            <a:r>
              <a:rPr lang="ru-RU" sz="2000" b="1" dirty="0" smtClean="0">
                <a:solidFill>
                  <a:srgbClr val="002060"/>
                </a:solidFill>
              </a:rPr>
              <a:t>»;</a:t>
            </a:r>
          </a:p>
          <a:p>
            <a:pPr marL="342900" indent="-342900" algn="just">
              <a:buAutoNum type="arabicParenR"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342900" indent="-342900" algn="just">
              <a:buAutoNum type="arabicParenR"/>
            </a:pPr>
            <a:r>
              <a:rPr lang="ru-RU" sz="2000" b="1" dirty="0">
                <a:solidFill>
                  <a:srgbClr val="002060"/>
                </a:solidFill>
              </a:rPr>
              <a:t>Приказ Министерства просвещения Российской Федерации от 29.11.2021 № </a:t>
            </a:r>
            <a:r>
              <a:rPr lang="ru-RU" sz="2000" b="1" dirty="0" smtClean="0">
                <a:solidFill>
                  <a:srgbClr val="002060"/>
                </a:solidFill>
              </a:rPr>
              <a:t>868 </a:t>
            </a:r>
            <a:r>
              <a:rPr lang="en-US" sz="2000" b="1" dirty="0" smtClean="0">
                <a:solidFill>
                  <a:srgbClr val="002060"/>
                </a:solidFill>
              </a:rPr>
              <a:t/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«</a:t>
            </a:r>
            <a:r>
              <a:rPr lang="ru-RU" sz="2000" b="1" dirty="0">
                <a:solidFill>
                  <a:srgbClr val="002060"/>
                </a:solidFill>
              </a:rPr>
              <a:t>Об утверждении аккредитационных показателей по </a:t>
            </a:r>
            <a:r>
              <a:rPr lang="ru-RU" sz="2000" b="1" dirty="0" smtClean="0">
                <a:solidFill>
                  <a:srgbClr val="002060"/>
                </a:solidFill>
              </a:rPr>
              <a:t>основным общеобразовательным программам – образовательным программам начального общего, основного общего и среднего общего образования».</a:t>
            </a:r>
          </a:p>
          <a:p>
            <a:pPr marL="342900" indent="-342900">
              <a:buAutoNum type="arabicParenR"/>
            </a:pP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A72AAE2A-31DF-4811-9203-2C864D8E754F}"/>
              </a:ext>
            </a:extLst>
          </p:cNvPr>
          <p:cNvSpPr/>
          <p:nvPr/>
        </p:nvSpPr>
        <p:spPr>
          <a:xfrm flipH="1">
            <a:off x="8256133" y="5439112"/>
            <a:ext cx="2943380" cy="105637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Вступают в силу </a:t>
            </a:r>
            <a:br>
              <a:rPr lang="ru-RU" sz="2400" dirty="0" smtClean="0"/>
            </a:br>
            <a:r>
              <a:rPr lang="ru-RU" sz="2400" dirty="0" smtClean="0"/>
              <a:t>с 01.03.2022</a:t>
            </a:r>
            <a:endParaRPr lang="ru-RU" sz="3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399688" y="5481683"/>
            <a:ext cx="1013799" cy="101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275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502"/>
          <a:stretch/>
        </p:blipFill>
        <p:spPr>
          <a:xfrm>
            <a:off x="0" y="6645243"/>
            <a:ext cx="12192000" cy="21275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000"/>
          <a:stretch/>
        </p:blipFill>
        <p:spPr>
          <a:xfrm>
            <a:off x="0" y="0"/>
            <a:ext cx="12192000" cy="187971"/>
          </a:xfrm>
          <a:prstGeom prst="rect">
            <a:avLst/>
          </a:prstGeom>
        </p:spPr>
      </p:pic>
      <p:sp>
        <p:nvSpPr>
          <p:cNvPr id="136" name="Слоган"/>
          <p:cNvSpPr/>
          <p:nvPr/>
        </p:nvSpPr>
        <p:spPr>
          <a:xfrm>
            <a:off x="1344034" y="768889"/>
            <a:ext cx="3570032" cy="5076000"/>
          </a:xfrm>
          <a:prstGeom prst="ellipse">
            <a:avLst/>
          </a:prstGeom>
          <a:solidFill>
            <a:schemeClr val="bg1">
              <a:lumMod val="5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8" name="Прямоугольник: скругленные углы 4">
            <a:extLst>
              <a:ext uri="{FF2B5EF4-FFF2-40B4-BE49-F238E27FC236}">
                <a16:creationId xmlns="" xmlns:a16="http://schemas.microsoft.com/office/drawing/2014/main" id="{774AA784-5D2D-4EA5-91FA-1FEC5AD00785}"/>
              </a:ext>
            </a:extLst>
          </p:cNvPr>
          <p:cNvSpPr/>
          <p:nvPr/>
        </p:nvSpPr>
        <p:spPr>
          <a:xfrm rot="18755466">
            <a:off x="1813145" y="3021423"/>
            <a:ext cx="880322" cy="201394"/>
          </a:xfrm>
          <a:prstGeom prst="roundRect">
            <a:avLst/>
          </a:prstGeom>
          <a:solidFill>
            <a:schemeClr val="bg2">
              <a:alpha val="25000"/>
            </a:schemeClr>
          </a:solidFill>
          <a:ln>
            <a:noFill/>
          </a:ln>
          <a:effectLst>
            <a:softEdge rad="965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28685" y="407480"/>
            <a:ext cx="5136855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Схема технологии проведения НОКО</a:t>
            </a:r>
            <a:endParaRPr lang="ru-RU" altLang="ru-RU" sz="2400" b="1" dirty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052" name="Picture 4" descr="https://ds05.infourok.ru/uploads/ex/11f7/0008c486-3e10cebb/hello_html_2c7e47d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193" y="1110737"/>
            <a:ext cx="10615613" cy="513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Картинки по запросу проект экспорт образование лог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7644" y="3306889"/>
            <a:ext cx="1677318" cy="97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01367" y="2982437"/>
            <a:ext cx="18498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Исполнитель</a:t>
            </a:r>
            <a:endParaRPr lang="ru-RU" sz="20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891008" y="1401016"/>
            <a:ext cx="2328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1</a:t>
            </a:r>
            <a:r>
              <a:rPr lang="ru-RU" dirty="0" smtClean="0">
                <a:solidFill>
                  <a:srgbClr val="002060"/>
                </a:solidFill>
              </a:rPr>
              <a:t>. Сбор оценочных материалов от вузов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8899537" y="3358850"/>
            <a:ext cx="2328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2. Экспертный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анализ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891008" y="5316684"/>
            <a:ext cx="2328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3</a:t>
            </a:r>
            <a:r>
              <a:rPr lang="ru-RU" dirty="0" smtClean="0">
                <a:solidFill>
                  <a:srgbClr val="002060"/>
                </a:solidFill>
              </a:rPr>
              <a:t>. Экспертиза ФУМО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972874" y="5316684"/>
            <a:ext cx="2328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4</a:t>
            </a:r>
            <a:r>
              <a:rPr lang="ru-RU" dirty="0" smtClean="0">
                <a:solidFill>
                  <a:srgbClr val="002060"/>
                </a:solidFill>
              </a:rPr>
              <a:t>. Заявки на участие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089059" y="3372306"/>
            <a:ext cx="2328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5. Компьютерное тестирование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840548" y="1445035"/>
            <a:ext cx="23284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6. Аналитический отчет для каждого вуза</a:t>
            </a:r>
            <a:endParaRPr lang="ru-RU" dirty="0"/>
          </a:p>
        </p:txBody>
      </p:sp>
      <p:pic>
        <p:nvPicPr>
          <p:cNvPr id="31" name="Picture 10" descr="Красная стрелка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661815">
            <a:off x="9283743" y="1913008"/>
            <a:ext cx="1044842" cy="104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Красная стрелка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61704">
            <a:off x="9174168" y="4444733"/>
            <a:ext cx="1044842" cy="104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Красная стрелка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52191">
            <a:off x="5459589" y="5267280"/>
            <a:ext cx="1044842" cy="104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Красная стрелка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669917">
            <a:off x="1940032" y="4241398"/>
            <a:ext cx="1044842" cy="104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Красная стрелка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230295">
            <a:off x="1947817" y="1968578"/>
            <a:ext cx="1044842" cy="104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586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502"/>
          <a:stretch/>
        </p:blipFill>
        <p:spPr>
          <a:xfrm>
            <a:off x="0" y="6645243"/>
            <a:ext cx="12192000" cy="21275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000"/>
          <a:stretch/>
        </p:blipFill>
        <p:spPr>
          <a:xfrm>
            <a:off x="0" y="0"/>
            <a:ext cx="12192000" cy="1879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385" y="243598"/>
            <a:ext cx="1641915" cy="1638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0006" y="5042793"/>
            <a:ext cx="6758845" cy="15081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Благодарю за внимание!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  <a:hlinkClick r:id="rId6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hlinkClick r:id="rId6"/>
              </a:rPr>
              <a:t>info@msk.nica.ru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www.nica.ru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36" name="Слоган"/>
          <p:cNvSpPr/>
          <p:nvPr/>
        </p:nvSpPr>
        <p:spPr>
          <a:xfrm>
            <a:off x="1207945" y="1743646"/>
            <a:ext cx="3570032" cy="5076000"/>
          </a:xfrm>
          <a:prstGeom prst="ellipse">
            <a:avLst/>
          </a:prstGeom>
          <a:solidFill>
            <a:schemeClr val="bg1">
              <a:lumMod val="5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8" name="Прямоугольник: скругленные углы 4">
            <a:extLst>
              <a:ext uri="{FF2B5EF4-FFF2-40B4-BE49-F238E27FC236}">
                <a16:creationId xmlns:a16="http://schemas.microsoft.com/office/drawing/2014/main" xmlns="" id="{774AA784-5D2D-4EA5-91FA-1FEC5AD00785}"/>
              </a:ext>
            </a:extLst>
          </p:cNvPr>
          <p:cNvSpPr/>
          <p:nvPr/>
        </p:nvSpPr>
        <p:spPr>
          <a:xfrm rot="18755466">
            <a:off x="1813145" y="3021423"/>
            <a:ext cx="880322" cy="201394"/>
          </a:xfrm>
          <a:prstGeom prst="roundRect">
            <a:avLst/>
          </a:prstGeom>
          <a:solidFill>
            <a:schemeClr val="bg2">
              <a:alpha val="25000"/>
            </a:schemeClr>
          </a:solidFill>
          <a:ln>
            <a:noFill/>
          </a:ln>
          <a:effectLst>
            <a:softEdge rad="965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Картинки с наступающим Новым годом 2022, годом Тигр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1866" y="699187"/>
            <a:ext cx="5984875" cy="424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262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8109289" y="3197846"/>
            <a:ext cx="3932981" cy="2428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000"/>
          <a:stretch/>
        </p:blipFill>
        <p:spPr>
          <a:xfrm>
            <a:off x="0" y="8"/>
            <a:ext cx="12192000" cy="1768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502"/>
          <a:stretch/>
        </p:blipFill>
        <p:spPr>
          <a:xfrm>
            <a:off x="-71120" y="6656655"/>
            <a:ext cx="12192000" cy="2100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385" y="235131"/>
            <a:ext cx="1641915" cy="1638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8722" y="331309"/>
            <a:ext cx="1146405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1" algn="ctr"/>
            <a:r>
              <a:rPr lang="ru-RU" sz="2200" b="1" dirty="0">
                <a:solidFill>
                  <a:srgbClr val="C00000"/>
                </a:solidFill>
              </a:rPr>
              <a:t>Система образования РФ </a:t>
            </a:r>
            <a:endParaRPr lang="ru-RU" sz="2200" b="1" dirty="0" smtClean="0">
              <a:solidFill>
                <a:srgbClr val="C00000"/>
              </a:solidFill>
            </a:endParaRPr>
          </a:p>
          <a:p>
            <a:pPr lvl="1" algn="ctr"/>
            <a:r>
              <a:rPr lang="ru-RU" sz="1400" i="1" dirty="0">
                <a:solidFill>
                  <a:srgbClr val="002060"/>
                </a:solidFill>
              </a:rPr>
              <a:t>Федеральный закон от 29.12.2012 № 273-ФЗ «Об образовании в Российской Федерации»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37368" y="1132064"/>
            <a:ext cx="3217231" cy="1433156"/>
          </a:xfrm>
          <a:prstGeom prst="roundRect">
            <a:avLst/>
          </a:prstGeom>
          <a:solidFill>
            <a:srgbClr val="F5DBE4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Управление системой образования</a:t>
            </a:r>
          </a:p>
          <a:p>
            <a:pPr algn="ctr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(статья 89)</a:t>
            </a:r>
            <a:endParaRPr lang="ru-RU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8722" y="1207420"/>
            <a:ext cx="3105161" cy="13578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Независимая оценка качества образования, общественная и профессионально-общественная аккредитация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45266" y="3348482"/>
            <a:ext cx="42467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ВКЛЮЧАЕТ: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Лицензирование образовательной деятельности (ст. 91)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Государственную аккредитацию образовательной деятельности (ст.92)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Государственный контроль (надзор) в сфере образования (ст.93)</a:t>
            </a:r>
          </a:p>
          <a:p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070577" y="2617280"/>
            <a:ext cx="3632897" cy="3855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</a:rPr>
              <a:t>носит государственно-общественный характер</a:t>
            </a:r>
            <a:endParaRPr lang="ru-RU" sz="13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448084" y="1261861"/>
            <a:ext cx="3373647" cy="130335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Государственная регламентация образовательной деятельности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статья 90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7385" y="3197846"/>
            <a:ext cx="4909330" cy="33112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Независимая оценка качества подготовки обучающихся (Ст. 95.1)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Независимая оценка качества условий осуществления образовательной деятельности организациями, осуществляющими образовательную деятельность (Ст. 95.2)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Общественная аккредитация организаций, осуществляющих образовательную деятельность. Профессионально-общественная аккредитация образовательных программ (Ст.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96)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Picture 10" descr="Красная стрелка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699081">
            <a:off x="9633165" y="2668474"/>
            <a:ext cx="629467" cy="63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Красная стрелка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699081">
            <a:off x="1511420" y="2614969"/>
            <a:ext cx="629467" cy="63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Красная стрелка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286093">
            <a:off x="7688850" y="1497780"/>
            <a:ext cx="629467" cy="63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Красная стрелка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626609" flipV="1">
            <a:off x="3486143" y="1534822"/>
            <a:ext cx="599236" cy="59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ree Vector | Modern school education and knowledge concept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25" t="20526" r="14878" b="10799"/>
          <a:stretch/>
        </p:blipFill>
        <p:spPr bwMode="auto">
          <a:xfrm>
            <a:off x="4754203" y="4567767"/>
            <a:ext cx="3443576" cy="203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799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210" y="1087480"/>
            <a:ext cx="2884253" cy="30573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000"/>
          <a:stretch/>
        </p:blipFill>
        <p:spPr>
          <a:xfrm>
            <a:off x="1" y="4841"/>
            <a:ext cx="12192000" cy="1603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502"/>
          <a:stretch/>
        </p:blipFill>
        <p:spPr>
          <a:xfrm>
            <a:off x="1" y="6697257"/>
            <a:ext cx="12191999" cy="160744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223210" y="5133173"/>
            <a:ext cx="2484712" cy="942952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5B9BD5">
                    <a:lumMod val="50000"/>
                  </a:srgbClr>
                </a:solidFill>
              </a:rPr>
              <a:t>ФГОС </a:t>
            </a:r>
            <a:r>
              <a:rPr lang="ru-RU" sz="2400" b="1" dirty="0" smtClean="0">
                <a:solidFill>
                  <a:srgbClr val="5B9BD5">
                    <a:lumMod val="50000"/>
                  </a:srgbClr>
                </a:solidFill>
              </a:rPr>
              <a:t>СПО 3 ++,</a:t>
            </a:r>
          </a:p>
          <a:p>
            <a:pPr algn="ctr"/>
            <a:r>
              <a:rPr lang="ru-RU" sz="2400" b="1" dirty="0" smtClean="0">
                <a:solidFill>
                  <a:srgbClr val="5B9BD5">
                    <a:lumMod val="50000"/>
                  </a:srgbClr>
                </a:solidFill>
              </a:rPr>
              <a:t>ВО </a:t>
            </a:r>
            <a:r>
              <a:rPr lang="ru-RU" sz="2400" b="1" dirty="0">
                <a:solidFill>
                  <a:srgbClr val="5B9BD5">
                    <a:lumMod val="50000"/>
                  </a:srgbClr>
                </a:solidFill>
              </a:rPr>
              <a:t>3++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22090" y="5060462"/>
            <a:ext cx="5343781" cy="1015663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</a:rPr>
              <a:t>не требуют новой аккредитации и лицензирования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</a:rPr>
              <a:t>не отменяют предыдущие ФГОС ВО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286217" y="5132077"/>
            <a:ext cx="3683397" cy="7838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</a:rPr>
              <a:t>На </a:t>
            </a:r>
            <a:r>
              <a:rPr lang="ru-RU" sz="1600" b="1" dirty="0">
                <a:solidFill>
                  <a:srgbClr val="5B9BD5">
                    <a:lumMod val="50000"/>
                  </a:srgbClr>
                </a:solidFill>
              </a:rPr>
              <a:t>сайте </a:t>
            </a:r>
            <a:r>
              <a:rPr lang="en-US" sz="1600" b="1" dirty="0">
                <a:solidFill>
                  <a:srgbClr val="5B9BD5">
                    <a:lumMod val="50000"/>
                  </a:srgbClr>
                </a:solidFill>
                <a:hlinkClick r:id="rId6"/>
              </a:rPr>
              <a:t>http://</a:t>
            </a:r>
            <a:r>
              <a:rPr lang="en-US" sz="1600" b="1" dirty="0" smtClean="0">
                <a:solidFill>
                  <a:srgbClr val="5B9BD5">
                    <a:lumMod val="50000"/>
                  </a:srgbClr>
                </a:solidFill>
                <a:hlinkClick r:id="rId6"/>
              </a:rPr>
              <a:t>publication.pravo.gov.ru</a:t>
            </a:r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cs typeface="Times New Roman" panose="02020603050405020304" pitchFamily="18" charset="0"/>
              </a:rPr>
              <a:t>осуществляется </a:t>
            </a:r>
            <a:r>
              <a:rPr lang="ru-RU" sz="1600" b="1" dirty="0">
                <a:solidFill>
                  <a:srgbClr val="5B9BD5">
                    <a:lumMod val="50000"/>
                  </a:srgbClr>
                </a:solidFill>
                <a:cs typeface="Times New Roman" panose="02020603050405020304" pitchFamily="18" charset="0"/>
              </a:rPr>
              <a:t>публикация </a:t>
            </a:r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cs typeface="Times New Roman" panose="02020603050405020304" pitchFamily="18" charset="0"/>
              </a:rPr>
              <a:t>актуализированных ФГОС</a:t>
            </a:r>
            <a:endParaRPr lang="ru-RU" dirty="0">
              <a:solidFill>
                <a:srgbClr val="5B9BD5">
                  <a:lumMod val="50000"/>
                </a:srgbClr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531" y="181595"/>
            <a:ext cx="1641915" cy="16380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346713" y="1075328"/>
            <a:ext cx="7327982" cy="12847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5B9BD5">
                    <a:lumMod val="50000"/>
                  </a:srgbClr>
                </a:solidFill>
              </a:rPr>
              <a:t>обеспечивают государственные </a:t>
            </a:r>
            <a:r>
              <a:rPr lang="ru-RU" sz="2000" dirty="0">
                <a:solidFill>
                  <a:srgbClr val="5B9BD5">
                    <a:lumMod val="50000"/>
                  </a:srgbClr>
                </a:solidFill>
              </a:rPr>
              <a:t>гарантии уровня и качества образования на основе единства обязательных требований к условиям реализации основных образовательных программ и результатам их </a:t>
            </a:r>
            <a:r>
              <a:rPr lang="ru-RU" sz="2000" dirty="0" smtClean="0">
                <a:solidFill>
                  <a:srgbClr val="5B9BD5">
                    <a:lumMod val="50000"/>
                  </a:srgbClr>
                </a:solidFill>
              </a:rPr>
              <a:t>освоения.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7280" y="360943"/>
            <a:ext cx="11964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C00000"/>
                </a:solidFill>
              </a:rPr>
              <a:t>Федеральные государственные образовательные стандарты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27638" y="704452"/>
            <a:ext cx="1551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д</a:t>
            </a:r>
            <a:r>
              <a:rPr lang="ru-RU" b="1" dirty="0" smtClean="0">
                <a:solidFill>
                  <a:srgbClr val="002060"/>
                </a:solidFill>
              </a:rPr>
              <a:t>о 01.03.2022</a:t>
            </a:r>
            <a:endParaRPr lang="ru-RU" dirty="0"/>
          </a:p>
        </p:txBody>
      </p:sp>
      <p:pic>
        <p:nvPicPr>
          <p:cNvPr id="17" name="Picture 10" descr="Красная стрелка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476778">
            <a:off x="2342302" y="4011194"/>
            <a:ext cx="1360068" cy="136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46713" y="2571953"/>
            <a:ext cx="75400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B9BD5">
                    <a:lumMod val="50000"/>
                  </a:srgbClr>
                </a:solidFill>
              </a:rPr>
              <a:t>являются основой объективной оценки соответствия установленным требованиям образовательной деятельности и подготовки обучающихся, освоивших образовательные программы соответствующего уровня и соответствующей направленности, независимо от формы получения образования и формы обучения.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7111" y="1122880"/>
            <a:ext cx="1329602" cy="149325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107463" y="1670172"/>
            <a:ext cx="8771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solidFill>
                  <a:srgbClr val="5B9BD5">
                    <a:lumMod val="50000"/>
                  </a:srgbClr>
                </a:solidFill>
              </a:rPr>
              <a:t>ст. </a:t>
            </a:r>
            <a:r>
              <a:rPr lang="ru-RU" sz="2000" b="1" i="1" dirty="0" smtClean="0">
                <a:solidFill>
                  <a:srgbClr val="5B9BD5">
                    <a:lumMod val="50000"/>
                  </a:srgbClr>
                </a:solidFill>
              </a:rPr>
              <a:t>11</a:t>
            </a:r>
            <a:endParaRPr lang="ru-RU" sz="2000" b="1" i="1" dirty="0">
              <a:solidFill>
                <a:srgbClr val="5B9BD5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19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9557" y="4317484"/>
            <a:ext cx="2396486" cy="24326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000"/>
          <a:stretch/>
        </p:blipFill>
        <p:spPr>
          <a:xfrm>
            <a:off x="0" y="4"/>
            <a:ext cx="12192000" cy="1693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502"/>
          <a:stretch/>
        </p:blipFill>
        <p:spPr>
          <a:xfrm>
            <a:off x="-1" y="6671733"/>
            <a:ext cx="12192001" cy="1862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385" y="235131"/>
            <a:ext cx="1641915" cy="163808"/>
          </a:xfrm>
          <a:prstGeom prst="rect">
            <a:avLst/>
          </a:prstGeom>
        </p:spPr>
      </p:pic>
      <p:sp>
        <p:nvSpPr>
          <p:cNvPr id="12" name="Текст 2"/>
          <p:cNvSpPr txBox="1">
            <a:spLocks/>
          </p:cNvSpPr>
          <p:nvPr/>
        </p:nvSpPr>
        <p:spPr>
          <a:xfrm>
            <a:off x="1476269" y="4089858"/>
            <a:ext cx="2222363" cy="1043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Текст 3"/>
          <p:cNvSpPr txBox="1">
            <a:spLocks/>
          </p:cNvSpPr>
          <p:nvPr/>
        </p:nvSpPr>
        <p:spPr>
          <a:xfrm>
            <a:off x="4966859" y="3568091"/>
            <a:ext cx="2222363" cy="104375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4" name="Текст 4"/>
          <p:cNvSpPr txBox="1">
            <a:spLocks/>
          </p:cNvSpPr>
          <p:nvPr/>
        </p:nvSpPr>
        <p:spPr>
          <a:xfrm>
            <a:off x="8239703" y="3976623"/>
            <a:ext cx="2222363" cy="104375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5" name="Текст 5"/>
          <p:cNvSpPr txBox="1">
            <a:spLocks/>
          </p:cNvSpPr>
          <p:nvPr/>
        </p:nvSpPr>
        <p:spPr>
          <a:xfrm>
            <a:off x="2175643" y="2910365"/>
            <a:ext cx="709449" cy="42295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900" b="1" dirty="0"/>
          </a:p>
        </p:txBody>
      </p:sp>
      <p:sp>
        <p:nvSpPr>
          <p:cNvPr id="16" name="Текст 6"/>
          <p:cNvSpPr txBox="1">
            <a:spLocks/>
          </p:cNvSpPr>
          <p:nvPr/>
        </p:nvSpPr>
        <p:spPr>
          <a:xfrm>
            <a:off x="5075309" y="2944814"/>
            <a:ext cx="717331" cy="42295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9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3557" y="351915"/>
            <a:ext cx="1189558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Аккредитационные показатели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0710" y="1536032"/>
            <a:ext cx="11690577" cy="8162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представляют собой совокупность обязательных требований, которые установлены в соответствии с настоящим ФЗ к качеству образования</a:t>
            </a:r>
            <a:endParaRPr lang="ru-RU" sz="2400" dirty="0">
              <a:solidFill>
                <a:srgbClr val="002060"/>
              </a:solidFill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5598" y="1039699"/>
            <a:ext cx="2949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ФЗ от 11.06.2021 №</a:t>
            </a:r>
            <a:r>
              <a:rPr lang="ru-RU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170-ФЗ </a:t>
            </a:r>
            <a:endParaRPr lang="ru-RU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34" name="Picture 10" descr="Красная стрелка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9759" y="2625176"/>
            <a:ext cx="1044842" cy="104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Красная стрелка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0126" y="2710971"/>
            <a:ext cx="874817" cy="104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86522" y="3015554"/>
            <a:ext cx="1609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д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ля услуги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402567" y="3037294"/>
            <a:ext cx="252113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для мониторинга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1" y="3689184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Аккредитационный орган</a:t>
            </a:r>
          </a:p>
        </p:txBody>
      </p:sp>
      <p:pic>
        <p:nvPicPr>
          <p:cNvPr id="26" name="Picture 10" descr="Красная стрелка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699081">
            <a:off x="5737026" y="4832663"/>
            <a:ext cx="629467" cy="63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Рособрнадзор впервые проводит Всероссийскую акцию «100 баллов для победы»  онлайн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158" b="30938"/>
          <a:stretch/>
        </p:blipFill>
        <p:spPr bwMode="auto">
          <a:xfrm>
            <a:off x="4392180" y="4109991"/>
            <a:ext cx="3388457" cy="90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Приз за лучший отзыв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6974" y="2710971"/>
            <a:ext cx="1013251" cy="101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Картинки по запросу проект экспорт образование лого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003" y="4543419"/>
            <a:ext cx="3144432" cy="182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609666" y="3473664"/>
            <a:ext cx="2222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(набор требований)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572743" y="3394307"/>
            <a:ext cx="22044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(набор требований 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и рекомендаций)</a:t>
            </a:r>
            <a:endParaRPr lang="ru-RU" i="1" dirty="0">
              <a:solidFill>
                <a:srgbClr val="002060"/>
              </a:solidFill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849646" y="3888054"/>
            <a:ext cx="1521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Times New Roman" panose="02020603050405020304" pitchFamily="18" charset="0"/>
              </a:rPr>
              <a:t>90 баллов</a:t>
            </a:r>
            <a:endParaRPr lang="ru-RU" sz="2400" b="1" dirty="0">
              <a:solidFill>
                <a:srgbClr val="C00000"/>
              </a:solidFill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095965" y="957416"/>
            <a:ext cx="1526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 01.03.2022</a:t>
            </a:r>
            <a:endParaRPr lang="ru-RU" sz="20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8800280" y="4000851"/>
            <a:ext cx="1521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Times New Roman" panose="02020603050405020304" pitchFamily="18" charset="0"/>
              </a:rPr>
              <a:t>70 баллов</a:t>
            </a:r>
            <a:endParaRPr lang="ru-RU" sz="2400" b="1" dirty="0">
              <a:solidFill>
                <a:srgbClr val="C00000"/>
              </a:solidFill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25009" y="5403826"/>
            <a:ext cx="1322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для КНД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368755" y="5792582"/>
            <a:ext cx="1521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Times New Roman" panose="02020603050405020304" pitchFamily="18" charset="0"/>
              </a:rPr>
              <a:t>60 баллов</a:t>
            </a:r>
            <a:endParaRPr lang="ru-RU" sz="2400" b="1" dirty="0">
              <a:solidFill>
                <a:srgbClr val="C00000"/>
              </a:solidFill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31220" y="2461318"/>
            <a:ext cx="3087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ПРИКАЗ </a:t>
            </a:r>
            <a:r>
              <a:rPr lang="ru-RU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 </a:t>
            </a:r>
            <a:r>
              <a:rPr lang="ru-RU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25.11.2021 №1094</a:t>
            </a:r>
            <a:endParaRPr lang="ru-RU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04320" y="6232162"/>
            <a:ext cx="7833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ФГОС</a:t>
            </a:r>
            <a:endParaRPr lang="ru-RU" sz="2000" b="1" dirty="0">
              <a:solidFill>
                <a:srgbClr val="002060"/>
              </a:solidFill>
              <a:latin typeface="Calibri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40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Libros, computadora y hombre de pie sobre fondo blanco, colorido isométrico  | Vector Prem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9672" y="3149604"/>
            <a:ext cx="3321804" cy="262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000"/>
          <a:stretch/>
        </p:blipFill>
        <p:spPr>
          <a:xfrm>
            <a:off x="0" y="8"/>
            <a:ext cx="12192000" cy="1768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502"/>
          <a:stretch/>
        </p:blipFill>
        <p:spPr>
          <a:xfrm>
            <a:off x="-71120" y="6656655"/>
            <a:ext cx="12192000" cy="2100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385" y="235131"/>
            <a:ext cx="1641915" cy="163808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33412" y="2037357"/>
            <a:ext cx="5477840" cy="1062591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2000" b="1" kern="0" dirty="0">
                <a:solidFill>
                  <a:srgbClr val="002060"/>
                </a:solidFill>
                <a:cs typeface="Times New Roman" panose="02020603050405020304" pitchFamily="18" charset="0"/>
              </a:rPr>
              <a:t>Управление </a:t>
            </a:r>
          </a:p>
          <a:p>
            <a:pPr algn="ctr">
              <a:defRPr/>
            </a:pPr>
            <a:r>
              <a:rPr lang="ru-RU" sz="2000" b="1" kern="0" dirty="0">
                <a:solidFill>
                  <a:srgbClr val="002060"/>
                </a:solidFill>
                <a:cs typeface="Times New Roman" panose="02020603050405020304" pitchFamily="18" charset="0"/>
              </a:rPr>
              <a:t>государственных </a:t>
            </a:r>
            <a:r>
              <a:rPr lang="ru-RU" sz="2000" b="1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услуг и цифровой трансформации</a:t>
            </a:r>
            <a:endParaRPr lang="ru-RU" sz="2000" b="1" kern="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97861" y="4429606"/>
            <a:ext cx="5026782" cy="760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4044458" y="3747440"/>
            <a:ext cx="3668424" cy="1094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1400" b="1" kern="0" dirty="0">
                <a:solidFill>
                  <a:prstClr val="black"/>
                </a:solidFill>
              </a:rPr>
              <a:t>Национальное аккредитационное агентство в сфере образования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8028" y="536899"/>
            <a:ext cx="11633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5B9BD5">
                    <a:lumMod val="50000"/>
                  </a:srgbClr>
                </a:solidFill>
              </a:rPr>
              <a:t>	</a:t>
            </a:r>
            <a:endParaRPr lang="ru-RU" sz="1000" b="1" dirty="0">
              <a:solidFill>
                <a:srgbClr val="5B9BD5">
                  <a:lumMod val="50000"/>
                </a:srgbClr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98066" y="344283"/>
            <a:ext cx="5253626" cy="1447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972937" y="5246601"/>
            <a:ext cx="7476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Агентство создано в целях содействия </a:t>
            </a:r>
            <a:r>
              <a:rPr lang="ru-RU" sz="2000" b="1" dirty="0" err="1">
                <a:solidFill>
                  <a:srgbClr val="002060"/>
                </a:solidFill>
              </a:rPr>
              <a:t>Рособрнадзору</a:t>
            </a:r>
            <a:r>
              <a:rPr lang="ru-RU" sz="2000" b="1" dirty="0">
                <a:solidFill>
                  <a:srgbClr val="002060"/>
                </a:solidFill>
              </a:rPr>
              <a:t> в осуществлении его полномочий по государственной аккредитации образовательной деятельности </a:t>
            </a:r>
            <a:r>
              <a:rPr lang="ru-RU" sz="2000" b="1" dirty="0" smtClean="0">
                <a:solidFill>
                  <a:srgbClr val="002060"/>
                </a:solidFill>
              </a:rPr>
              <a:t>организаций…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445770" y="2061502"/>
            <a:ext cx="5395961" cy="1077999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2000" b="1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Управление контроля и надзора за организациями, осуществляющими образовательную деятельность</a:t>
            </a:r>
            <a:endParaRPr lang="ru-RU" sz="2000" b="1" kern="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Picture 10" descr="Красная стрелка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6143835" y="3095328"/>
            <a:ext cx="936709" cy="93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Красная стрелка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859097">
            <a:off x="5031117" y="3165988"/>
            <a:ext cx="869614" cy="87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866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000"/>
          <a:stretch/>
        </p:blipFill>
        <p:spPr>
          <a:xfrm>
            <a:off x="0" y="-10201"/>
            <a:ext cx="12192000" cy="2209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502"/>
          <a:stretch/>
        </p:blipFill>
        <p:spPr>
          <a:xfrm>
            <a:off x="0" y="6731358"/>
            <a:ext cx="12192000" cy="2431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557" y="213405"/>
            <a:ext cx="1818217" cy="197565"/>
          </a:xfrm>
          <a:prstGeom prst="rect">
            <a:avLst/>
          </a:prstGeom>
        </p:spPr>
      </p:pic>
      <p:sp>
        <p:nvSpPr>
          <p:cNvPr id="35" name="AutoShape 8" descr="C:\Users\o.zayceva\Desktop\unnam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975" y="410970"/>
            <a:ext cx="11341135" cy="48368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27375" y="3864507"/>
            <a:ext cx="6864625" cy="2666673"/>
          </a:xfrm>
          <a:prstGeom prst="rect">
            <a:avLst/>
          </a:prstGeom>
        </p:spPr>
      </p:pic>
      <p:pic>
        <p:nvPicPr>
          <p:cNvPr id="9" name="Picture 2" descr="Изолированных на белом фоне | Премиум векторы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23" b="9305"/>
          <a:stretch/>
        </p:blipFill>
        <p:spPr bwMode="auto">
          <a:xfrm>
            <a:off x="2226365" y="4974613"/>
            <a:ext cx="3048801" cy="165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765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6714" y="806193"/>
            <a:ext cx="10130859" cy="566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446009" y="436362"/>
            <a:ext cx="96625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Аккредитованные эксперты и экспертные организации Рособрнадзора</a:t>
            </a:r>
            <a:endParaRPr lang="ru-RU" sz="2400" dirty="0" smtClean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815" y="1137442"/>
            <a:ext cx="54154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rgbClr val="4472C4">
                    <a:lumMod val="50000"/>
                  </a:srgbClr>
                </a:solidFill>
              </a:rPr>
              <a:t>Общее количество </a:t>
            </a:r>
            <a:r>
              <a:rPr lang="ru-RU" sz="2000" b="1" u="sng" dirty="0" smtClean="0">
                <a:solidFill>
                  <a:srgbClr val="4472C4">
                    <a:lumMod val="50000"/>
                  </a:srgbClr>
                </a:solidFill>
              </a:rPr>
              <a:t>экспертов</a:t>
            </a:r>
            <a:r>
              <a:rPr lang="ru-RU" sz="2000" b="1" dirty="0" smtClean="0">
                <a:solidFill>
                  <a:srgbClr val="4472C4">
                    <a:lumMod val="50000"/>
                  </a:srgbClr>
                </a:solidFill>
              </a:rPr>
              <a:t> - </a:t>
            </a:r>
            <a:r>
              <a:rPr lang="ru-RU" sz="2000" b="1" dirty="0">
                <a:solidFill>
                  <a:srgbClr val="4472C4">
                    <a:lumMod val="50000"/>
                  </a:srgbClr>
                </a:solidFill>
              </a:rPr>
              <a:t>1992 </a:t>
            </a:r>
            <a:r>
              <a:rPr lang="ru-RU" sz="2000" b="1" dirty="0" smtClean="0">
                <a:solidFill>
                  <a:srgbClr val="4472C4">
                    <a:lumMod val="50000"/>
                  </a:srgbClr>
                </a:solidFill>
              </a:rPr>
              <a:t>чел. </a:t>
            </a:r>
          </a:p>
          <a:p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</a:rPr>
              <a:t>(из них 2 международных эксперта из Казахстана и Армении)</a:t>
            </a:r>
          </a:p>
          <a:p>
            <a:r>
              <a:rPr lang="ru-RU" sz="800" b="1" dirty="0" smtClean="0">
                <a:solidFill>
                  <a:srgbClr val="4472C4">
                    <a:lumMod val="50000"/>
                  </a:srgbClr>
                </a:solidFill>
              </a:rPr>
              <a:t>  </a:t>
            </a:r>
          </a:p>
        </p:txBody>
      </p:sp>
      <p:pic>
        <p:nvPicPr>
          <p:cNvPr id="22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000"/>
          <a:stretch>
            <a:fillRect/>
          </a:stretch>
        </p:blipFill>
        <p:spPr bwMode="auto">
          <a:xfrm>
            <a:off x="0" y="0"/>
            <a:ext cx="12192000" cy="11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501"/>
          <a:stretch>
            <a:fillRect/>
          </a:stretch>
        </p:blipFill>
        <p:spPr bwMode="auto">
          <a:xfrm>
            <a:off x="0" y="6766903"/>
            <a:ext cx="12192000" cy="10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710" y="240341"/>
            <a:ext cx="18192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Символика - Свердловская Областная Организация Российского Союза Молодеж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509835" y="3210158"/>
            <a:ext cx="1232639" cy="4501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127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2625110" y="4584517"/>
            <a:ext cx="1206817" cy="378101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368</a:t>
            </a:r>
            <a:endParaRPr lang="ru-RU" sz="1600" b="1" dirty="0" smtClean="0">
              <a:solidFill>
                <a:srgbClr val="0070C0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5908968" y="4761110"/>
            <a:ext cx="1206817" cy="378101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239</a:t>
            </a:r>
            <a:endParaRPr lang="ru-RU" sz="1600" b="1" dirty="0" smtClean="0">
              <a:solidFill>
                <a:srgbClr val="0070C0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400324" y="4141690"/>
            <a:ext cx="1206817" cy="378101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124</a:t>
            </a:r>
            <a:endParaRPr lang="ru-RU" sz="1600" b="1" dirty="0" smtClean="0">
              <a:solidFill>
                <a:srgbClr val="0070C0"/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662833" y="4048197"/>
            <a:ext cx="366706" cy="1680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2465413" y="5429636"/>
            <a:ext cx="473652" cy="3111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1612692" y="5743474"/>
            <a:ext cx="242225" cy="3221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Овал 58"/>
          <p:cNvSpPr/>
          <p:nvPr/>
        </p:nvSpPr>
        <p:spPr>
          <a:xfrm>
            <a:off x="3124959" y="3496637"/>
            <a:ext cx="1206817" cy="378101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187</a:t>
            </a:r>
            <a:endParaRPr lang="ru-RU" sz="1600" b="1" dirty="0" smtClean="0">
              <a:solidFill>
                <a:srgbClr val="0070C0"/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981738" y="6065248"/>
            <a:ext cx="1206817" cy="378101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113</a:t>
            </a:r>
            <a:endParaRPr lang="ru-RU" sz="1600" b="1" dirty="0" smtClean="0">
              <a:solidFill>
                <a:srgbClr val="0070C0"/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2485606" y="5747008"/>
            <a:ext cx="1206817" cy="378101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206</a:t>
            </a:r>
            <a:endParaRPr lang="ru-RU" sz="1600" b="1" dirty="0" smtClean="0">
              <a:solidFill>
                <a:srgbClr val="0070C0"/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592613" y="3761334"/>
            <a:ext cx="1206817" cy="378101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626</a:t>
            </a:r>
            <a:endParaRPr lang="ru-RU" sz="1600" b="1" dirty="0" smtClean="0">
              <a:solidFill>
                <a:srgbClr val="0070C0"/>
              </a:solidFill>
            </a:endParaRPr>
          </a:p>
        </p:txBody>
      </p:sp>
      <p:pic>
        <p:nvPicPr>
          <p:cNvPr id="64" name="Рисунок 63"/>
          <p:cNvPicPr/>
          <p:nvPr/>
        </p:nvPicPr>
        <p:blipFill rotWithShape="1">
          <a:blip r:embed="rId7" cstate="print"/>
          <a:srcRect l="10540" t="59676" r="74190" b="31043"/>
          <a:stretch/>
        </p:blipFill>
        <p:spPr bwMode="auto">
          <a:xfrm>
            <a:off x="435837" y="2322389"/>
            <a:ext cx="1944304" cy="77912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5" name="Рисунок 64"/>
          <p:cNvPicPr/>
          <p:nvPr/>
        </p:nvPicPr>
        <p:blipFill rotWithShape="1">
          <a:blip r:embed="rId7" cstate="print"/>
          <a:srcRect l="10540" t="68957" r="74778" b="21594"/>
          <a:stretch/>
        </p:blipFill>
        <p:spPr bwMode="auto">
          <a:xfrm>
            <a:off x="2380141" y="2322389"/>
            <a:ext cx="1951635" cy="77912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581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ятиугольник 48"/>
          <p:cNvSpPr/>
          <p:nvPr/>
        </p:nvSpPr>
        <p:spPr>
          <a:xfrm>
            <a:off x="2145959" y="5333864"/>
            <a:ext cx="7313138" cy="54947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Некоммерческая организация 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«Ассоциация экспертов в области </a:t>
            </a:r>
            <a:r>
              <a:rPr lang="ru-RU" sz="1400" b="1" dirty="0" err="1">
                <a:solidFill>
                  <a:srgbClr val="5B9BD5">
                    <a:lumMod val="50000"/>
                  </a:srgbClr>
                </a:solidFill>
              </a:rPr>
              <a:t>техносферной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 безопасности»</a:t>
            </a:r>
            <a:r>
              <a:rPr lang="ru-RU" sz="1400" b="1" dirty="0" smtClean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</a:rPr>
              <a:t>19</a:t>
            </a:r>
            <a:r>
              <a:rPr lang="ru-RU" sz="1400" b="1" dirty="0" smtClean="0">
                <a:solidFill>
                  <a:srgbClr val="5B9BD5">
                    <a:lumMod val="50000"/>
                  </a:srgbClr>
                </a:solidFill>
              </a:rPr>
              <a:t> экспертов</a:t>
            </a:r>
            <a:endParaRPr lang="ru-RU" sz="15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145958" y="4262175"/>
            <a:ext cx="7335792" cy="38962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Союз экспертов в области транспортного образования </a:t>
            </a:r>
            <a:r>
              <a:rPr lang="ru-RU" sz="1600" b="1" dirty="0">
                <a:solidFill>
                  <a:srgbClr val="5B9BD5">
                    <a:lumMod val="50000"/>
                  </a:srgbClr>
                </a:solidFill>
              </a:rPr>
              <a:t>«</a:t>
            </a:r>
            <a:r>
              <a:rPr lang="ru-RU" sz="1400" b="1" dirty="0" err="1">
                <a:solidFill>
                  <a:srgbClr val="5B9BD5">
                    <a:lumMod val="50000"/>
                  </a:srgbClr>
                </a:solidFill>
              </a:rPr>
              <a:t>Трансэкспертиза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» </a:t>
            </a:r>
            <a:r>
              <a:rPr lang="ru-RU" sz="1400" b="1" dirty="0" smtClean="0">
                <a:solidFill>
                  <a:srgbClr val="FF0000"/>
                </a:solidFill>
              </a:rPr>
              <a:t>62</a:t>
            </a:r>
            <a:r>
              <a:rPr lang="ru-RU" sz="1400" b="1" dirty="0" smtClean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</a:rPr>
              <a:t>экспертов </a:t>
            </a:r>
            <a:endParaRPr lang="ru-RU" sz="14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2145958" y="1146918"/>
            <a:ext cx="7335792" cy="673603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«Национальный аккредитационный совет делового и управленческого образования»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(Ассоциация объединений и организаций «НАСДОБР») </a:t>
            </a:r>
            <a:endParaRPr lang="ru-RU" sz="1400" dirty="0" smtClean="0">
              <a:solidFill>
                <a:srgbClr val="5B9BD5">
                  <a:lumMod val="50000"/>
                </a:srgbClr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60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экспертов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2145958" y="637242"/>
            <a:ext cx="7335792" cy="421567"/>
          </a:xfrm>
          <a:prstGeom prst="homePlate">
            <a:avLst>
              <a:gd name="adj" fmla="val 4223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Общероссийская общественная организация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 «Медицинская Лига России» 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(МЛР) </a:t>
            </a:r>
            <a:r>
              <a:rPr lang="ru-RU" sz="1400" b="1" dirty="0" smtClean="0">
                <a:solidFill>
                  <a:srgbClr val="FF0000"/>
                </a:solidFill>
              </a:rPr>
              <a:t>210</a:t>
            </a:r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экспертов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000"/>
          <a:stretch/>
        </p:blipFill>
        <p:spPr>
          <a:xfrm>
            <a:off x="0" y="-10201"/>
            <a:ext cx="12192000" cy="2209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502"/>
          <a:stretch/>
        </p:blipFill>
        <p:spPr>
          <a:xfrm>
            <a:off x="0" y="6731358"/>
            <a:ext cx="12192000" cy="2431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008" y="627548"/>
            <a:ext cx="1466336" cy="3758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90680" y="1208039"/>
            <a:ext cx="513777" cy="5322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557" y="213405"/>
            <a:ext cx="1818217" cy="19756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630032" y="585257"/>
            <a:ext cx="22084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kern="0" dirty="0">
                <a:solidFill>
                  <a:srgbClr val="002060"/>
                </a:solidFill>
                <a:cs typeface="Times New Roman" panose="02020603050405020304" pitchFamily="18" charset="0"/>
              </a:rPr>
              <a:t>установлены полномочия</a:t>
            </a:r>
            <a:endParaRPr lang="ru-RU" sz="1400" kern="0" dirty="0">
              <a:solidFill>
                <a:sysClr val="windowText" lastClr="00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11 декабря 2020 года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03795" y="2404264"/>
            <a:ext cx="21474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kern="0" dirty="0">
                <a:solidFill>
                  <a:srgbClr val="5B9BD5">
                    <a:lumMod val="50000"/>
                  </a:srgbClr>
                </a:solidFill>
              </a:rPr>
              <a:t>установлены </a:t>
            </a:r>
            <a:r>
              <a:rPr lang="ru-RU" sz="1400" kern="0" dirty="0" smtClean="0">
                <a:solidFill>
                  <a:srgbClr val="5B9BD5">
                    <a:lumMod val="50000"/>
                  </a:srgbClr>
                </a:solidFill>
              </a:rPr>
              <a:t>полномочия</a:t>
            </a:r>
          </a:p>
          <a:p>
            <a:pPr lvl="0" algn="ctr">
              <a:defRPr/>
            </a:pPr>
            <a:r>
              <a:rPr lang="ru-RU" sz="1400" kern="0" dirty="0" smtClean="0">
                <a:solidFill>
                  <a:srgbClr val="5B9BD5">
                    <a:lumMod val="50000"/>
                  </a:srgbClr>
                </a:solidFill>
              </a:rPr>
              <a:t>11 июля 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</a:rPr>
              <a:t>2018 года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35605" y="158887"/>
            <a:ext cx="9225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Аккредитованные экспертные организации </a:t>
            </a:r>
            <a:r>
              <a:rPr lang="ru-RU" sz="2400" dirty="0" err="1" smtClean="0">
                <a:solidFill>
                  <a:srgbClr val="C00000"/>
                </a:solidFill>
              </a:rPr>
              <a:t>Рособрнадзора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6" name="Пятиугольник 25"/>
          <p:cNvSpPr/>
          <p:nvPr/>
        </p:nvSpPr>
        <p:spPr>
          <a:xfrm>
            <a:off x="2145959" y="2455527"/>
            <a:ext cx="7335792" cy="61099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Общество с ограниченной ответственностью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«Институт контроля качества и аккредитации образовательных программ в сфере культуры и искусства» </a:t>
            </a:r>
            <a:r>
              <a:rPr lang="ru-RU" sz="1400" b="1" dirty="0">
                <a:solidFill>
                  <a:srgbClr val="FF0000"/>
                </a:solidFill>
              </a:rPr>
              <a:t>89</a:t>
            </a:r>
            <a:r>
              <a:rPr lang="ru-RU" sz="1500" b="1" dirty="0" smtClean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экспертов</a:t>
            </a:r>
          </a:p>
        </p:txBody>
      </p:sp>
      <p:sp>
        <p:nvSpPr>
          <p:cNvPr id="27" name="Пятиугольник 26"/>
          <p:cNvSpPr/>
          <p:nvPr/>
        </p:nvSpPr>
        <p:spPr>
          <a:xfrm>
            <a:off x="2145959" y="3154465"/>
            <a:ext cx="7335792" cy="49307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Общероссийская общественно-государственная просветительская организация 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«Российское общество «Знание» </a:t>
            </a:r>
            <a:r>
              <a:rPr lang="ru-RU" sz="1400" b="1" dirty="0">
                <a:solidFill>
                  <a:srgbClr val="FF0000"/>
                </a:solidFill>
              </a:rPr>
              <a:t>48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</a:rPr>
              <a:t>экспертов</a:t>
            </a:r>
            <a:endParaRPr lang="ru-RU" sz="14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28" name="Пятиугольник 27"/>
          <p:cNvSpPr/>
          <p:nvPr/>
        </p:nvSpPr>
        <p:spPr>
          <a:xfrm>
            <a:off x="2145959" y="3700580"/>
            <a:ext cx="7335792" cy="48337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rgbClr val="5B9BD5">
                  <a:lumMod val="50000"/>
                </a:srgbClr>
              </a:solidFill>
            </a:endParaRPr>
          </a:p>
          <a:p>
            <a:pPr algn="ctr"/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</a:rPr>
              <a:t>Автономная некоммерческая 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организация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«Центр обеспечения цифровой трансформации» </a:t>
            </a:r>
            <a:r>
              <a:rPr lang="ru-RU" sz="1400" b="1" dirty="0">
                <a:solidFill>
                  <a:srgbClr val="FF0000"/>
                </a:solidFill>
              </a:rPr>
              <a:t>94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эксперта </a:t>
            </a:r>
          </a:p>
          <a:p>
            <a:pPr algn="ctr"/>
            <a:endParaRPr lang="ru-RU" sz="14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29" name="Пятиугольник 28"/>
          <p:cNvSpPr/>
          <p:nvPr/>
        </p:nvSpPr>
        <p:spPr>
          <a:xfrm>
            <a:off x="2145959" y="4775558"/>
            <a:ext cx="7335792" cy="3994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Общероссийская общественная организация 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«Ассоциация юристов России» </a:t>
            </a:r>
            <a:r>
              <a:rPr lang="ru-RU" sz="1400" b="1" dirty="0">
                <a:solidFill>
                  <a:srgbClr val="FF0000"/>
                </a:solidFill>
              </a:rPr>
              <a:t>43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400" b="1" dirty="0" smtClean="0">
                <a:solidFill>
                  <a:srgbClr val="5B9BD5">
                    <a:lumMod val="50000"/>
                  </a:srgbClr>
                </a:solidFill>
              </a:rPr>
              <a:t>эксперта</a:t>
            </a:r>
            <a:endParaRPr lang="ru-RU" sz="15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25" name="Пятиугольник 24"/>
          <p:cNvSpPr/>
          <p:nvPr/>
        </p:nvSpPr>
        <p:spPr>
          <a:xfrm>
            <a:off x="2145959" y="1908469"/>
            <a:ext cx="7335792" cy="454933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Общероссийская общественная организация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«Российский Союз Молодежи</a:t>
            </a:r>
            <a:r>
              <a:rPr lang="ru-RU" sz="1400" b="1" dirty="0" smtClean="0">
                <a:solidFill>
                  <a:srgbClr val="5B9BD5">
                    <a:lumMod val="50000"/>
                  </a:srgbClr>
                </a:solidFill>
              </a:rPr>
              <a:t>» </a:t>
            </a:r>
            <a:r>
              <a:rPr lang="ru-RU" sz="1400" b="1" dirty="0" smtClean="0">
                <a:solidFill>
                  <a:srgbClr val="FF0000"/>
                </a:solidFill>
              </a:rPr>
              <a:t>25</a:t>
            </a:r>
            <a:r>
              <a:rPr lang="ru-RU" sz="1400" b="1" dirty="0" smtClean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</a:rPr>
              <a:t>экспертов</a:t>
            </a:r>
            <a:endParaRPr lang="ru-RU" sz="1400" dirty="0">
              <a:solidFill>
                <a:srgbClr val="5B9BD5">
                  <a:lumMod val="50000"/>
                </a:srgbClr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8947" y="1909011"/>
            <a:ext cx="421445" cy="457170"/>
          </a:xfrm>
          <a:prstGeom prst="rect">
            <a:avLst/>
          </a:prstGeom>
        </p:spPr>
      </p:pic>
      <p:pic>
        <p:nvPicPr>
          <p:cNvPr id="1026" name="Picture 2" descr="https://ic.pics.livejournal.com/wwsvideo/18355758/104445/orig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166" y="4689894"/>
            <a:ext cx="708366" cy="64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AutoShape 8" descr="C:\Users\o.zayceva\Desktop\unname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" name="Рисунок 36" descr="https://myisemya.ru/wp-content/uploads/asha-shkola-9_0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908" y="3174517"/>
            <a:ext cx="1035887" cy="365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 descr="https://lh3.googleusercontent.com/YgTAL_DaJBlrcqC-y-T11nP5OubmrDK24unJV8D0SA5WgGLXWCeGY0538fvgRv0mXpeV4w=s79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665" y="4250013"/>
            <a:ext cx="589468" cy="36929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Прямоугольник 40"/>
          <p:cNvSpPr/>
          <p:nvPr/>
        </p:nvSpPr>
        <p:spPr>
          <a:xfrm>
            <a:off x="731156" y="2441622"/>
            <a:ext cx="148429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/>
              <a:t>ИНСТИТУТ</a:t>
            </a:r>
          </a:p>
          <a:p>
            <a:r>
              <a:rPr lang="ru-RU" sz="700" dirty="0"/>
              <a:t>КОНТРОЛЯ КАЧЕСТВА И АККРЕДИТАЦИИ</a:t>
            </a:r>
          </a:p>
          <a:p>
            <a:r>
              <a:rPr lang="ru-RU" sz="700" dirty="0"/>
              <a:t>ОБРАЗОВАТЕЛЬНЫХ </a:t>
            </a:r>
            <a:r>
              <a:rPr lang="ru-RU" sz="700" dirty="0" smtClean="0"/>
              <a:t>ПРОГРАММ</a:t>
            </a:r>
          </a:p>
          <a:p>
            <a:r>
              <a:rPr lang="ru-RU" sz="700" dirty="0" smtClean="0"/>
              <a:t> </a:t>
            </a:r>
            <a:r>
              <a:rPr lang="ru-RU" sz="700" dirty="0"/>
              <a:t>в сфере культуры и искусства</a:t>
            </a:r>
          </a:p>
          <a:p>
            <a:endParaRPr lang="ru-RU" sz="4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9687696" y="1798074"/>
            <a:ext cx="21474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kern="0" dirty="0">
                <a:solidFill>
                  <a:srgbClr val="5B9BD5">
                    <a:lumMod val="50000"/>
                  </a:srgbClr>
                </a:solidFill>
              </a:rPr>
              <a:t>установлены </a:t>
            </a:r>
            <a:r>
              <a:rPr lang="ru-RU" sz="1400" kern="0" dirty="0" smtClean="0">
                <a:solidFill>
                  <a:srgbClr val="5B9BD5">
                    <a:lumMod val="50000"/>
                  </a:srgbClr>
                </a:solidFill>
              </a:rPr>
              <a:t>полномочия</a:t>
            </a:r>
          </a:p>
          <a:p>
            <a:pPr lvl="0" algn="ctr">
              <a:defRPr/>
            </a:pPr>
            <a:r>
              <a:rPr lang="ru-RU" sz="1400" kern="0" dirty="0" smtClean="0">
                <a:solidFill>
                  <a:srgbClr val="5B9BD5">
                    <a:lumMod val="50000"/>
                  </a:srgbClr>
                </a:solidFill>
              </a:rPr>
              <a:t>13 июня 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</a:rPr>
              <a:t>2019 года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endParaRPr kumimoji="0" lang="ru-RU" sz="1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615617" y="1195270"/>
            <a:ext cx="22373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kern="0" dirty="0">
                <a:solidFill>
                  <a:srgbClr val="5B9BD5">
                    <a:lumMod val="50000"/>
                  </a:srgbClr>
                </a:solidFill>
              </a:rPr>
              <a:t>установлены </a:t>
            </a:r>
            <a:r>
              <a:rPr lang="ru-RU" sz="1400" kern="0" dirty="0" smtClean="0">
                <a:solidFill>
                  <a:srgbClr val="5B9BD5">
                    <a:lumMod val="50000"/>
                  </a:srgbClr>
                </a:solidFill>
              </a:rPr>
              <a:t>полномочия</a:t>
            </a:r>
          </a:p>
          <a:p>
            <a:pPr lvl="0" algn="ctr">
              <a:defRPr/>
            </a:pPr>
            <a:r>
              <a:rPr lang="ru-RU" sz="1400" kern="0" dirty="0" smtClean="0">
                <a:solidFill>
                  <a:srgbClr val="5B9BD5">
                    <a:lumMod val="50000"/>
                  </a:srgbClr>
                </a:solidFill>
              </a:rPr>
              <a:t>25 октября 2021 года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9605691" y="3075090"/>
            <a:ext cx="22373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kern="0" dirty="0">
                <a:solidFill>
                  <a:srgbClr val="5B9BD5">
                    <a:lumMod val="50000"/>
                  </a:srgbClr>
                </a:solidFill>
              </a:rPr>
              <a:t>установлены </a:t>
            </a:r>
            <a:r>
              <a:rPr lang="ru-RU" sz="1400" kern="0" dirty="0" smtClean="0">
                <a:solidFill>
                  <a:srgbClr val="5B9BD5">
                    <a:lumMod val="50000"/>
                  </a:srgbClr>
                </a:solidFill>
              </a:rPr>
              <a:t>полномочия</a:t>
            </a:r>
          </a:p>
          <a:p>
            <a:pPr lvl="0" algn="ctr">
              <a:defRPr/>
            </a:pPr>
            <a:r>
              <a:rPr lang="ru-RU" sz="1400" kern="0" dirty="0">
                <a:solidFill>
                  <a:srgbClr val="5B9BD5">
                    <a:lumMod val="50000"/>
                  </a:srgbClr>
                </a:solidFill>
              </a:rPr>
              <a:t>17 декабря 2019 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</a:rPr>
              <a:t>года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endParaRPr kumimoji="0" lang="ru-RU" sz="1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570677" y="3654166"/>
            <a:ext cx="22949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kern="0" dirty="0">
                <a:solidFill>
                  <a:srgbClr val="5B9BD5">
                    <a:lumMod val="50000"/>
                  </a:srgbClr>
                </a:solidFill>
              </a:rPr>
              <a:t>установлены </a:t>
            </a:r>
            <a:r>
              <a:rPr lang="ru-RU" sz="1400" kern="0" dirty="0" smtClean="0">
                <a:solidFill>
                  <a:srgbClr val="5B9BD5">
                    <a:lumMod val="50000"/>
                  </a:srgbClr>
                </a:solidFill>
              </a:rPr>
              <a:t>полномочия</a:t>
            </a:r>
          </a:p>
          <a:p>
            <a:pPr lvl="0" algn="ctr">
              <a:defRPr/>
            </a:pPr>
            <a:r>
              <a:rPr lang="ru-RU" sz="1400" kern="0" dirty="0">
                <a:solidFill>
                  <a:srgbClr val="5B9BD5">
                    <a:lumMod val="50000"/>
                  </a:srgbClr>
                </a:solidFill>
              </a:rPr>
              <a:t>18 февраля 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</a:rPr>
              <a:t>2020 года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endParaRPr kumimoji="0" lang="ru-RU" sz="1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612850" y="4143339"/>
            <a:ext cx="22414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kern="0" dirty="0">
                <a:solidFill>
                  <a:srgbClr val="5B9BD5">
                    <a:lumMod val="50000"/>
                  </a:srgbClr>
                </a:solidFill>
              </a:rPr>
              <a:t>установлены </a:t>
            </a:r>
            <a:r>
              <a:rPr lang="ru-RU" sz="1400" kern="0" dirty="0" smtClean="0">
                <a:solidFill>
                  <a:srgbClr val="5B9BD5">
                    <a:lumMod val="50000"/>
                  </a:srgbClr>
                </a:solidFill>
              </a:rPr>
              <a:t>полномочия</a:t>
            </a:r>
          </a:p>
          <a:p>
            <a:pPr lvl="0" algn="ctr"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</a:rPr>
              <a:t>11 декабря 2020 года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endParaRPr kumimoji="0" lang="ru-RU" sz="1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619103" y="4697337"/>
            <a:ext cx="2253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kern="0" dirty="0">
                <a:solidFill>
                  <a:srgbClr val="5B9BD5">
                    <a:lumMod val="50000"/>
                  </a:srgbClr>
                </a:solidFill>
              </a:rPr>
              <a:t>установлены </a:t>
            </a:r>
            <a:r>
              <a:rPr lang="ru-RU" sz="1400" kern="0" dirty="0" smtClean="0">
                <a:solidFill>
                  <a:srgbClr val="5B9BD5">
                    <a:lumMod val="50000"/>
                  </a:srgbClr>
                </a:solidFill>
              </a:rPr>
              <a:t>полномочия</a:t>
            </a:r>
          </a:p>
          <a:p>
            <a:pPr lvl="0" algn="ctr">
              <a:defRPr/>
            </a:pPr>
            <a:r>
              <a:rPr lang="ru-RU" sz="1400" kern="0" dirty="0">
                <a:solidFill>
                  <a:srgbClr val="5B9BD5">
                    <a:lumMod val="50000"/>
                  </a:srgbClr>
                </a:solidFill>
              </a:rPr>
              <a:t>11 декабря </a:t>
            </a:r>
            <a:r>
              <a:rPr lang="ru-RU" sz="1400" kern="0" dirty="0" smtClean="0">
                <a:solidFill>
                  <a:srgbClr val="5B9BD5">
                    <a:lumMod val="50000"/>
                  </a:srgbClr>
                </a:solidFill>
              </a:rPr>
              <a:t>2020 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</a:rPr>
              <a:t>года</a:t>
            </a:r>
          </a:p>
        </p:txBody>
      </p:sp>
      <p:pic>
        <p:nvPicPr>
          <p:cNvPr id="51" name="Рисунок 50" descr="C:\Users\o.zayceva\Desktop\logotip_4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9101" y="3728213"/>
            <a:ext cx="767500" cy="455742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Прямоугольник 49"/>
          <p:cNvSpPr/>
          <p:nvPr/>
        </p:nvSpPr>
        <p:spPr>
          <a:xfrm>
            <a:off x="9606672" y="5242861"/>
            <a:ext cx="2253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kern="0" dirty="0">
                <a:solidFill>
                  <a:srgbClr val="5B9BD5">
                    <a:lumMod val="50000"/>
                  </a:srgbClr>
                </a:solidFill>
              </a:rPr>
              <a:t>установлены </a:t>
            </a:r>
            <a:r>
              <a:rPr lang="ru-RU" sz="1400" kern="0" dirty="0" smtClean="0">
                <a:solidFill>
                  <a:srgbClr val="5B9BD5">
                    <a:lumMod val="50000"/>
                  </a:srgbClr>
                </a:solidFill>
              </a:rPr>
              <a:t>полномочия</a:t>
            </a:r>
          </a:p>
          <a:p>
            <a:pPr lvl="0" algn="ctr">
              <a:defRPr/>
            </a:pPr>
            <a:r>
              <a:rPr lang="ru-RU" sz="1400" kern="0" dirty="0" smtClean="0">
                <a:solidFill>
                  <a:srgbClr val="5B9BD5">
                    <a:lumMod val="50000"/>
                  </a:srgbClr>
                </a:solidFill>
              </a:rPr>
              <a:t>14 апреля 2021 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</a:rPr>
              <a:t>года</a:t>
            </a:r>
          </a:p>
        </p:txBody>
      </p:sp>
      <p:pic>
        <p:nvPicPr>
          <p:cNvPr id="8" name="4C798849-256C-4A07-AC7C-46B3B9E276A3" descr="4C798849-256C-4A07-AC7C-46B3B9E276A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5020" y="5397879"/>
            <a:ext cx="365372" cy="40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Пятиугольник 51"/>
          <p:cNvSpPr/>
          <p:nvPr/>
        </p:nvSpPr>
        <p:spPr>
          <a:xfrm>
            <a:off x="2145959" y="6087743"/>
            <a:ext cx="7484074" cy="48975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Общероссийская общественная организация 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«Российское профессорское собрание» (РПС)</a:t>
            </a:r>
          </a:p>
        </p:txBody>
      </p:sp>
      <p:pic>
        <p:nvPicPr>
          <p:cNvPr id="54" name="Рисунок 53" descr="https://media-1obl-ru.storage.yandexcloud.net/resize_cache/726122/149654922413b915fac2096ad9840a34/iblock/bff/bff4269b84fe25863c5966d213338a76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638" y="6087291"/>
            <a:ext cx="947420" cy="48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9605691" y="6174238"/>
            <a:ext cx="25074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kern="0" dirty="0">
                <a:solidFill>
                  <a:srgbClr val="5B9BD5">
                    <a:lumMod val="50000"/>
                  </a:srgbClr>
                </a:solidFill>
              </a:rPr>
              <a:t>рассмотрены </a:t>
            </a:r>
            <a:r>
              <a:rPr lang="en-US" sz="1400" kern="0" dirty="0">
                <a:solidFill>
                  <a:srgbClr val="5B9BD5">
                    <a:lumMod val="50000"/>
                  </a:srgbClr>
                </a:solidFill>
              </a:rPr>
              <a:t>08 </a:t>
            </a:r>
            <a:r>
              <a:rPr lang="ru-RU" sz="1400" kern="0" dirty="0" smtClean="0">
                <a:solidFill>
                  <a:srgbClr val="5B9BD5">
                    <a:lumMod val="50000"/>
                  </a:srgbClr>
                </a:solidFill>
              </a:rPr>
              <a:t>декабря 2021</a:t>
            </a:r>
            <a:endParaRPr lang="ru-RU" sz="1400" kern="0" dirty="0">
              <a:solidFill>
                <a:srgbClr val="5B9BD5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64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26" grpId="0" animBg="1"/>
      <p:bldP spid="27" grpId="0" animBg="1"/>
      <p:bldP spid="28" grpId="0" animBg="1"/>
      <p:bldP spid="29" grpId="0" animBg="1"/>
      <p:bldP spid="25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000"/>
          <a:stretch>
            <a:fillRect/>
          </a:stretch>
        </p:blipFill>
        <p:spPr bwMode="auto">
          <a:xfrm>
            <a:off x="0" y="4755"/>
            <a:ext cx="12192000" cy="11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501"/>
          <a:stretch>
            <a:fillRect/>
          </a:stretch>
        </p:blipFill>
        <p:spPr bwMode="auto">
          <a:xfrm>
            <a:off x="0" y="6630987"/>
            <a:ext cx="121920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8" y="250825"/>
            <a:ext cx="1928812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87" t="13309"/>
          <a:stretch/>
        </p:blipFill>
        <p:spPr>
          <a:xfrm>
            <a:off x="2251971" y="152702"/>
            <a:ext cx="9091531" cy="170591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85738" y="1558200"/>
            <a:ext cx="11783840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>
                <a:solidFill>
                  <a:srgbClr val="C00000"/>
                </a:solidFill>
              </a:rPr>
              <a:t>Миссия НАСДОБР</a:t>
            </a:r>
            <a:r>
              <a:rPr lang="ru-RU" sz="1600" dirty="0">
                <a:solidFill>
                  <a:srgbClr val="002060"/>
                </a:solidFill>
              </a:rPr>
              <a:t> – создание в России объективной и независимой системы оценки качества делового и управленческого образования, охватывающей его основные уровни и формы, отражающей интересы и требования к качеству со стороны российского делового сообщества, базирующейся на сочетании лучших международных практик и российской специфики, максимально прозрачной и открытой для контроля гражданского общества и прессы.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2314" y="2752104"/>
            <a:ext cx="645976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C00000"/>
                </a:solidFill>
              </a:rPr>
              <a:t>Цели и задачи НАСДОБР: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002060"/>
                </a:solidFill>
              </a:rPr>
              <a:t>Создание системы мониторинга качества подготовки кадров для бизнеса;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002060"/>
                </a:solidFill>
              </a:rPr>
              <a:t>Создание на базе НАСДОБР площадки для инновационных методологических разработок;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002060"/>
                </a:solidFill>
              </a:rPr>
              <a:t>Разработка принципов и стандартов оценки качества программ бизнес-образования различного уровня (MBA/EMBA, DBA, DPA, краткосрочных программ ПП и ПК, а также тренингов) с учетом передового мирового опыта;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002060"/>
                </a:solidFill>
              </a:rPr>
              <a:t>Подготовка сертифицированных экспертов для проведения общественно-профессиональной аккредитации НАСДОБР;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</a:rPr>
              <a:t>Проведение аккредитаций российских программ ДПО;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002060"/>
                </a:solidFill>
              </a:rPr>
              <a:t>Создание Национальных и международных рейтингов и </a:t>
            </a:r>
            <a:r>
              <a:rPr lang="ru-RU" sz="1400" i="1" dirty="0" err="1">
                <a:solidFill>
                  <a:srgbClr val="002060"/>
                </a:solidFill>
              </a:rPr>
              <a:t>рэнкингов</a:t>
            </a:r>
            <a:r>
              <a:rPr lang="ru-RU" sz="1400" i="1" dirty="0">
                <a:solidFill>
                  <a:srgbClr val="002060"/>
                </a:solidFill>
              </a:rPr>
              <a:t> программ дополнительного профессионального образования, целью которого является развитие механизмов и процедур независимой системы оценки качества программ и повышение их конкурентоспособности, а также проведение аналитики по рейтингам и </a:t>
            </a:r>
            <a:r>
              <a:rPr lang="ru-RU" sz="1400" i="1" dirty="0" err="1">
                <a:solidFill>
                  <a:srgbClr val="002060"/>
                </a:solidFill>
              </a:rPr>
              <a:t>рэнкингам</a:t>
            </a:r>
            <a:r>
              <a:rPr lang="ru-RU" sz="1400" i="1" dirty="0">
                <a:solidFill>
                  <a:srgbClr val="002060"/>
                </a:solidFill>
              </a:rPr>
              <a:t> с изложением методологии и подходов НАСДОБР</a:t>
            </a:r>
          </a:p>
        </p:txBody>
      </p:sp>
      <p:pic>
        <p:nvPicPr>
          <p:cNvPr id="2052" name="Picture 4" descr="https://nasdobr.ru/wp-content/uploads/2016/05/arb_logo-90x3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8472" y="5308136"/>
            <a:ext cx="1820561" cy="76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nasdobr.ru/wp-content/uploads/2016/05/tpp_logo-47x7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2713" y="2766275"/>
            <a:ext cx="855829" cy="127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Ассоциация менеджеров Росси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7691" y="2787346"/>
            <a:ext cx="280035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deloros.ru/img/deloros-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3433" y="4286778"/>
            <a:ext cx="2895600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rabe.ru/local/templates/rabe_new/img/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5455" y="5692478"/>
            <a:ext cx="3293017" cy="80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xn--o1aabe.xn--p1ai/local/templates/.default/common/images/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6286" y="4010553"/>
            <a:ext cx="1306395" cy="127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74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7464</TotalTime>
  <Words>1135</Words>
  <Application>Microsoft Office PowerPoint</Application>
  <PresentationFormat>Произвольный</PresentationFormat>
  <Paragraphs>187</Paragraphs>
  <Slides>19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1_Тема Office</vt:lpstr>
      <vt:lpstr>2_Тема Office</vt:lpstr>
      <vt:lpstr>14_Тема Office</vt:lpstr>
      <vt:lpstr>4_Тема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Профессиональные стандарты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Захватова Елена Валентиновна</dc:creator>
  <cp:lastModifiedBy>program</cp:lastModifiedBy>
  <cp:revision>264</cp:revision>
  <cp:lastPrinted>2021-04-16T11:17:32Z</cp:lastPrinted>
  <dcterms:created xsi:type="dcterms:W3CDTF">2018-05-21T09:00:49Z</dcterms:created>
  <dcterms:modified xsi:type="dcterms:W3CDTF">2021-12-18T05:52:17Z</dcterms:modified>
</cp:coreProperties>
</file>